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70" r:id="rId13"/>
    <p:sldId id="271" r:id="rId14"/>
    <p:sldId id="272" r:id="rId15"/>
    <p:sldId id="273" r:id="rId16"/>
    <p:sldId id="267" r:id="rId17"/>
    <p:sldId id="268" r:id="rId18"/>
    <p:sldId id="292" r:id="rId19"/>
    <p:sldId id="269" r:id="rId20"/>
    <p:sldId id="283" r:id="rId21"/>
    <p:sldId id="284" r:id="rId22"/>
    <p:sldId id="290" r:id="rId23"/>
    <p:sldId id="274" r:id="rId24"/>
    <p:sldId id="291" r:id="rId25"/>
    <p:sldId id="275" r:id="rId26"/>
    <p:sldId id="276" r:id="rId27"/>
    <p:sldId id="277" r:id="rId28"/>
    <p:sldId id="278" r:id="rId29"/>
    <p:sldId id="279" r:id="rId30"/>
    <p:sldId id="288" r:id="rId31"/>
    <p:sldId id="280" r:id="rId32"/>
    <p:sldId id="281" r:id="rId33"/>
    <p:sldId id="282" r:id="rId34"/>
    <p:sldId id="285" r:id="rId35"/>
    <p:sldId id="286" r:id="rId36"/>
    <p:sldId id="289" r:id="rId37"/>
    <p:sldId id="287" r:id="rId3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3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7DE24-E351-4C4E-9840-4B063C1A0016}" type="datetimeFigureOut">
              <a:rPr lang="pt-BR" smtClean="0"/>
              <a:t>20/05/2025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439052-5126-4176-B929-80242D7B898D}" type="slidenum">
              <a:rPr lang="pt-BR" smtClean="0"/>
              <a:t>‹nº›</a:t>
            </a:fld>
            <a:endParaRPr lang="pt-BR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32305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7DE24-E351-4C4E-9840-4B063C1A0016}" type="datetimeFigureOut">
              <a:rPr lang="pt-BR" smtClean="0"/>
              <a:t>20/05/2025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439052-5126-4176-B929-80242D7B89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830609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7DE24-E351-4C4E-9840-4B063C1A0016}" type="datetimeFigureOut">
              <a:rPr lang="pt-BR" smtClean="0"/>
              <a:t>20/05/2025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439052-5126-4176-B929-80242D7B89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32476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7DE24-E351-4C4E-9840-4B063C1A0016}" type="datetimeFigureOut">
              <a:rPr lang="pt-BR" smtClean="0"/>
              <a:t>20/05/2025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439052-5126-4176-B929-80242D7B898D}" type="slidenum">
              <a:rPr lang="pt-BR" smtClean="0"/>
              <a:t>‹nº›</a:t>
            </a:fld>
            <a:endParaRPr lang="pt-BR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6971283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7DE24-E351-4C4E-9840-4B063C1A0016}" type="datetimeFigureOut">
              <a:rPr lang="pt-BR" smtClean="0"/>
              <a:t>20/05/2025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439052-5126-4176-B929-80242D7B89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140463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o 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7DE24-E351-4C4E-9840-4B063C1A0016}" type="datetimeFigureOut">
              <a:rPr lang="pt-BR" smtClean="0"/>
              <a:t>20/05/2025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439052-5126-4176-B929-80242D7B898D}" type="slidenum">
              <a:rPr lang="pt-BR" smtClean="0"/>
              <a:t>‹nº›</a:t>
            </a:fld>
            <a:endParaRPr lang="pt-BR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7404034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iro ou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7DE24-E351-4C4E-9840-4B063C1A0016}" type="datetimeFigureOut">
              <a:rPr lang="pt-BR" smtClean="0"/>
              <a:t>20/05/2025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439052-5126-4176-B929-80242D7B89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8460918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7DE24-E351-4C4E-9840-4B063C1A0016}" type="datetimeFigureOut">
              <a:rPr lang="pt-BR" smtClean="0"/>
              <a:t>20/05/2025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439052-5126-4176-B929-80242D7B89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2328999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7DE24-E351-4C4E-9840-4B063C1A0016}" type="datetimeFigureOut">
              <a:rPr lang="pt-BR" smtClean="0"/>
              <a:t>20/05/2025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439052-5126-4176-B929-80242D7B89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355042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7DE24-E351-4C4E-9840-4B063C1A0016}" type="datetimeFigureOut">
              <a:rPr lang="pt-BR" smtClean="0"/>
              <a:t>20/05/2025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439052-5126-4176-B929-80242D7B89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516798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7DE24-E351-4C4E-9840-4B063C1A0016}" type="datetimeFigureOut">
              <a:rPr lang="pt-BR" smtClean="0"/>
              <a:t>20/05/2025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439052-5126-4176-B929-80242D7B89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569667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7DE24-E351-4C4E-9840-4B063C1A0016}" type="datetimeFigureOut">
              <a:rPr lang="pt-BR" smtClean="0"/>
              <a:t>20/05/2025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439052-5126-4176-B929-80242D7B89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096318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7DE24-E351-4C4E-9840-4B063C1A0016}" type="datetimeFigureOut">
              <a:rPr lang="pt-BR" smtClean="0"/>
              <a:t>20/05/2025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439052-5126-4176-B929-80242D7B89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4076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7DE24-E351-4C4E-9840-4B063C1A0016}" type="datetimeFigureOut">
              <a:rPr lang="pt-BR" smtClean="0"/>
              <a:t>20/05/2025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439052-5126-4176-B929-80242D7B89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38703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7DE24-E351-4C4E-9840-4B063C1A0016}" type="datetimeFigureOut">
              <a:rPr lang="pt-BR" smtClean="0"/>
              <a:t>20/05/2025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439052-5126-4176-B929-80242D7B89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848688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7DE24-E351-4C4E-9840-4B063C1A0016}" type="datetimeFigureOut">
              <a:rPr lang="pt-BR" smtClean="0"/>
              <a:t>20/05/2025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439052-5126-4176-B929-80242D7B89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982121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7DE24-E351-4C4E-9840-4B063C1A0016}" type="datetimeFigureOut">
              <a:rPr lang="pt-BR" smtClean="0"/>
              <a:t>20/05/2025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439052-5126-4176-B929-80242D7B89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733614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0107DE24-E351-4C4E-9840-4B063C1A0016}" type="datetimeFigureOut">
              <a:rPr lang="pt-BR" smtClean="0"/>
              <a:t>20/05/2025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39439052-5126-4176-B929-80242D7B89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7359517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12.png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851162-6B70-2EEE-EB09-B5AA61EA1B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4211" y="685799"/>
            <a:ext cx="8420877" cy="297180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pt-BR" dirty="0"/>
              <a:t>AC2 – Preparação e extração de dados</a:t>
            </a:r>
            <a:br>
              <a:rPr lang="pt-BR" dirty="0"/>
            </a:br>
            <a:endParaRPr lang="pt-BR" sz="2800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E0075E4-031C-6592-DD13-0DEAE5CB223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</a:rPr>
              <a:t>Análise VCT </a:t>
            </a:r>
            <a:r>
              <a:rPr lang="pt-BR" sz="2400" dirty="0" err="1">
                <a:solidFill>
                  <a:schemeClr val="tx1"/>
                </a:solidFill>
              </a:rPr>
              <a:t>international</a:t>
            </a:r>
            <a:endParaRPr lang="pt-BR" dirty="0">
              <a:solidFill>
                <a:schemeClr val="tx1"/>
              </a:solidFill>
            </a:endParaRPr>
          </a:p>
          <a:p>
            <a:r>
              <a:rPr lang="pt-BR" dirty="0">
                <a:solidFill>
                  <a:schemeClr val="tx1"/>
                </a:solidFill>
              </a:rPr>
              <a:t>Aluno: Matheus Okamura</a:t>
            </a:r>
          </a:p>
        </p:txBody>
      </p:sp>
    </p:spTree>
    <p:extLst>
      <p:ext uri="{BB962C8B-B14F-4D97-AF65-F5344CB8AC3E}">
        <p14:creationId xmlns:p14="http://schemas.microsoft.com/office/powerpoint/2010/main" val="9235605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BF4F54-9277-2000-0FB2-AEA7C85F2B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4763" y="863600"/>
            <a:ext cx="3657600" cy="685800"/>
          </a:xfrm>
        </p:spPr>
        <p:txBody>
          <a:bodyPr>
            <a:normAutofit/>
          </a:bodyPr>
          <a:lstStyle/>
          <a:p>
            <a:r>
              <a:rPr lang="pt-BR" sz="3600" dirty="0"/>
              <a:t>PCA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C59C5B1-CF47-35DD-7AA0-7B7E408815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>
                <a:solidFill>
                  <a:schemeClr val="tx1"/>
                </a:solidFill>
              </a:rPr>
              <a:t>a análise dos autovalores e da variância sugere que os primeiros fatores capturam a maior parte da informação nos seus dados. O Fator 1 é o mais importante, seguido pelo Fator 2, com o Fator 3 contribuindo com uma parcela menor, mas ainda significativa, para a explicação da variância total.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E545C9F2-746A-7050-A13F-DAA5B6D896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74570" y="2209797"/>
            <a:ext cx="3657600" cy="2091267"/>
          </a:xfrm>
        </p:spPr>
        <p:txBody>
          <a:bodyPr/>
          <a:lstStyle/>
          <a:p>
            <a:endParaRPr lang="pt-BR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339E1B8A-6510-7079-CC53-E60782F02C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8306" y="2781695"/>
            <a:ext cx="4433218" cy="947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9625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B4C5DB-45F2-591F-5E81-8402B7EDF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PCA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810D751-FD1E-A5FC-EE43-FF86EF388B2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pt-BR" dirty="0">
                <a:solidFill>
                  <a:schemeClr val="tx1"/>
                </a:solidFill>
              </a:rPr>
              <a:t>a análise das comunalidades fornece insights sobre o quão bem cada variável original é representada pela estrutura fatorial identificada</a:t>
            </a:r>
          </a:p>
          <a:p>
            <a:r>
              <a:rPr lang="pt-BR" dirty="0">
                <a:solidFill>
                  <a:schemeClr val="tx1"/>
                </a:solidFill>
              </a:rPr>
              <a:t>Vemos que a maioria das variáveis são explicadas em pelo menos 80%, exceto </a:t>
            </a:r>
            <a:r>
              <a:rPr lang="pt-BR" dirty="0" err="1">
                <a:solidFill>
                  <a:schemeClr val="tx1"/>
                </a:solidFill>
              </a:rPr>
              <a:t>headshot_percentagem</a:t>
            </a:r>
            <a:r>
              <a:rPr lang="pt-BR" dirty="0">
                <a:solidFill>
                  <a:schemeClr val="tx1"/>
                </a:solidFill>
              </a:rPr>
              <a:t> e </a:t>
            </a:r>
            <a:r>
              <a:rPr lang="pt-BR" dirty="0" err="1">
                <a:solidFill>
                  <a:schemeClr val="tx1"/>
                </a:solidFill>
              </a:rPr>
              <a:t>clutch_success_percentage</a:t>
            </a:r>
            <a:endParaRPr lang="pt-BR" dirty="0">
              <a:solidFill>
                <a:schemeClr val="tx1"/>
              </a:solidFill>
            </a:endParaRPr>
          </a:p>
        </p:txBody>
      </p:sp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FA5A28C1-7EAC-5FE6-6F04-2FCBD4E788A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222232" y="1118937"/>
            <a:ext cx="5197644" cy="2743200"/>
          </a:xfrm>
        </p:spPr>
      </p:pic>
    </p:spTree>
    <p:extLst>
      <p:ext uri="{BB962C8B-B14F-4D97-AF65-F5344CB8AC3E}">
        <p14:creationId xmlns:p14="http://schemas.microsoft.com/office/powerpoint/2010/main" val="4165902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774454-D749-0317-F919-8A33163D5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PCA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176737B-0E11-A563-0A21-A045A12B67C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pt-BR" dirty="0">
                <a:solidFill>
                  <a:schemeClr val="tx1"/>
                </a:solidFill>
              </a:rPr>
              <a:t>Explicação dos fatores:</a:t>
            </a:r>
          </a:p>
          <a:p>
            <a:r>
              <a:rPr lang="pt-BR" dirty="0">
                <a:solidFill>
                  <a:schemeClr val="tx1"/>
                </a:solidFill>
              </a:rPr>
              <a:t>Utilizando a tabela de cargas dos fatores, podemos entender a o que eles estão relacionados</a:t>
            </a:r>
          </a:p>
        </p:txBody>
      </p:sp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140A11E2-4673-7FC3-258A-89FD747D064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384661" y="949903"/>
            <a:ext cx="3781953" cy="3086531"/>
          </a:xfrm>
        </p:spPr>
      </p:pic>
    </p:spTree>
    <p:extLst>
      <p:ext uri="{BB962C8B-B14F-4D97-AF65-F5344CB8AC3E}">
        <p14:creationId xmlns:p14="http://schemas.microsoft.com/office/powerpoint/2010/main" val="32033884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596D68-A623-EDA7-F0C9-D486BE5EB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PCA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C55170C-8C42-F8D0-7EC7-F7834EE60D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2309" y="685800"/>
            <a:ext cx="3165895" cy="4075981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pt-BR" dirty="0">
                <a:solidFill>
                  <a:schemeClr val="tx1"/>
                </a:solidFill>
              </a:rPr>
              <a:t>    Fator 1:</a:t>
            </a:r>
          </a:p>
          <a:p>
            <a:r>
              <a:rPr lang="pt-BR" dirty="0">
                <a:solidFill>
                  <a:schemeClr val="tx1"/>
                </a:solidFill>
              </a:rPr>
              <a:t>O fator 1 está fortemente relacionado a desempenho em combate, o que nos leva a perceber que está relacionado a jogadores da classe Duelista</a:t>
            </a:r>
          </a:p>
          <a:p>
            <a:r>
              <a:rPr lang="pt-BR" dirty="0">
                <a:solidFill>
                  <a:schemeClr val="tx1"/>
                </a:solidFill>
              </a:rPr>
              <a:t>Duelistas são responsáveis por realizarem os duelos iniciais e conquistarem espaço para seu time, possuindo habilidades específicas para o combate</a:t>
            </a:r>
          </a:p>
        </p:txBody>
      </p:sp>
      <p:pic>
        <p:nvPicPr>
          <p:cNvPr id="9" name="LOUD Aspas Marshal ACE vs 100T  VCT Americas 2023">
            <a:hlinkClick r:id="" action="ppaction://media"/>
            <a:extLst>
              <a:ext uri="{FF2B5EF4-FFF2-40B4-BE49-F238E27FC236}">
                <a16:creationId xmlns:a16="http://schemas.microsoft.com/office/drawing/2014/main" id="{BE2098B4-8D05-1821-CB59-CE3A7235D26D}"/>
              </a:ext>
            </a:extLst>
          </p:cNvPr>
          <p:cNvPicPr>
            <a:picLocks noGrp="1" noChangeAspect="1"/>
          </p:cNvPicPr>
          <p:nvPr>
            <p:ph sz="half" idx="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415922" y="1333728"/>
            <a:ext cx="5605380" cy="3153604"/>
          </a:xfr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466EA478-9557-2E8F-CBA2-26AAC2A8BF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65357" y="1333728"/>
            <a:ext cx="2572109" cy="3115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219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85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EA5FBC-FDE6-D567-5529-25DAB9AA5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PCA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72E1767-5150-3B0A-E7EB-85B3D10DA1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4212" y="685800"/>
            <a:ext cx="2946660" cy="3615267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pt-BR" dirty="0">
                <a:solidFill>
                  <a:schemeClr val="tx1"/>
                </a:solidFill>
              </a:rPr>
              <a:t>     Fator 2</a:t>
            </a:r>
          </a:p>
          <a:p>
            <a:r>
              <a:rPr lang="pt-BR" dirty="0">
                <a:solidFill>
                  <a:schemeClr val="tx1"/>
                </a:solidFill>
              </a:rPr>
              <a:t>O fator 2 está mais relacionado a assistências, trocas e sobrevivência</a:t>
            </a:r>
          </a:p>
          <a:p>
            <a:r>
              <a:rPr lang="pt-BR" dirty="0">
                <a:solidFill>
                  <a:schemeClr val="tx1"/>
                </a:solidFill>
              </a:rPr>
              <a:t>Estas são características de controladores e iniciadores, que geralmente são o segundo contato e precisam ficar vivos para utilizarem suas habilidades de suporte </a:t>
            </a:r>
          </a:p>
        </p:txBody>
      </p:sp>
      <p:pic>
        <p:nvPicPr>
          <p:cNvPr id="8" name="PIXEL DE SOVA PARA MATAR O PLANT NA B DA ICEBOX">
            <a:hlinkClick r:id="" action="ppaction://media"/>
            <a:extLst>
              <a:ext uri="{FF2B5EF4-FFF2-40B4-BE49-F238E27FC236}">
                <a16:creationId xmlns:a16="http://schemas.microsoft.com/office/drawing/2014/main" id="{EC9D6973-E503-6792-CC50-2FAFAF1FC3C4}"/>
              </a:ext>
            </a:extLst>
          </p:cNvPr>
          <p:cNvPicPr>
            <a:picLocks noGrp="1" noChangeAspect="1"/>
          </p:cNvPicPr>
          <p:nvPr>
            <p:ph sz="half" idx="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591300" y="1150938"/>
            <a:ext cx="5519738" cy="3105150"/>
          </a:xfr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26F715BE-4A6C-590A-0E32-2FB95239FE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2875" y="974248"/>
            <a:ext cx="2596551" cy="3419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070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05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0CC72F-6576-1536-E307-D5DC0CF36F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PCA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4FBFABB-813B-71D1-71EB-AFDBE3D44F1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2964763" cy="3615267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pt-BR" dirty="0">
                <a:solidFill>
                  <a:schemeClr val="tx1"/>
                </a:solidFill>
              </a:rPr>
              <a:t>    Fator 3</a:t>
            </a:r>
          </a:p>
          <a:p>
            <a:r>
              <a:rPr lang="pt-BR" dirty="0">
                <a:solidFill>
                  <a:schemeClr val="tx1"/>
                </a:solidFill>
              </a:rPr>
              <a:t>O fator 3 está relacionado ao percentual de </a:t>
            </a:r>
            <a:r>
              <a:rPr lang="pt-BR" dirty="0" err="1">
                <a:solidFill>
                  <a:schemeClr val="tx1"/>
                </a:solidFill>
              </a:rPr>
              <a:t>clutch</a:t>
            </a:r>
            <a:r>
              <a:rPr lang="pt-BR" dirty="0">
                <a:solidFill>
                  <a:schemeClr val="tx1"/>
                </a:solidFill>
              </a:rPr>
              <a:t> e negativamente relacionado ao percentual de </a:t>
            </a:r>
            <a:r>
              <a:rPr lang="pt-BR" dirty="0" err="1">
                <a:solidFill>
                  <a:schemeClr val="tx1"/>
                </a:solidFill>
              </a:rPr>
              <a:t>headshot</a:t>
            </a:r>
            <a:r>
              <a:rPr lang="pt-BR" dirty="0">
                <a:solidFill>
                  <a:schemeClr val="tx1"/>
                </a:solidFill>
              </a:rPr>
              <a:t>, além de um pouco de assistência</a:t>
            </a:r>
          </a:p>
          <a:p>
            <a:r>
              <a:rPr lang="pt-BR" dirty="0" err="1">
                <a:solidFill>
                  <a:schemeClr val="tx1"/>
                </a:solidFill>
              </a:rPr>
              <a:t>Clutches</a:t>
            </a:r>
            <a:r>
              <a:rPr lang="pt-BR" dirty="0">
                <a:solidFill>
                  <a:schemeClr val="tx1"/>
                </a:solidFill>
              </a:rPr>
              <a:t> são situações onde apenas um jogador sobra contra um ou mais jogadores do outro time.</a:t>
            </a:r>
          </a:p>
          <a:p>
            <a:r>
              <a:rPr lang="pt-BR" dirty="0">
                <a:solidFill>
                  <a:schemeClr val="tx1"/>
                </a:solidFill>
              </a:rPr>
              <a:t>Assistências e </a:t>
            </a:r>
            <a:r>
              <a:rPr lang="pt-BR" dirty="0" err="1">
                <a:solidFill>
                  <a:schemeClr val="tx1"/>
                </a:solidFill>
              </a:rPr>
              <a:t>clutches</a:t>
            </a:r>
            <a:r>
              <a:rPr lang="pt-BR" dirty="0">
                <a:solidFill>
                  <a:schemeClr val="tx1"/>
                </a:solidFill>
              </a:rPr>
              <a:t> são características de sentinelas, que são agentes que ficam vivos por último e utilizam suas habilidades para suporte e defesa</a:t>
            </a:r>
          </a:p>
        </p:txBody>
      </p:sp>
      <p:pic>
        <p:nvPicPr>
          <p:cNvPr id="6" name="LOUD Less 1v3 clutch against NRG Esports  VCT Americas 2024">
            <a:hlinkClick r:id="" action="ppaction://media"/>
            <a:extLst>
              <a:ext uri="{FF2B5EF4-FFF2-40B4-BE49-F238E27FC236}">
                <a16:creationId xmlns:a16="http://schemas.microsoft.com/office/drawing/2014/main" id="{64D6A7B1-8D90-9109-41D6-66D140143A5F}"/>
              </a:ext>
            </a:extLst>
          </p:cNvPr>
          <p:cNvPicPr>
            <a:picLocks noGrp="1" noChangeAspect="1"/>
          </p:cNvPicPr>
          <p:nvPr>
            <p:ph sz="half" idx="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613737" y="1132583"/>
            <a:ext cx="5487950" cy="3086531"/>
          </a:xfrm>
        </p:spPr>
      </p:pic>
      <p:pic>
        <p:nvPicPr>
          <p:cNvPr id="5" name="Espaço Reservado para Conteúdo 5">
            <a:extLst>
              <a:ext uri="{FF2B5EF4-FFF2-40B4-BE49-F238E27FC236}">
                <a16:creationId xmlns:a16="http://schemas.microsoft.com/office/drawing/2014/main" id="{CD6B5B16-2D1E-B5AA-2B19-A5A8000B53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48974" y="1132584"/>
            <a:ext cx="2845602" cy="3086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9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487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9660C6-C24B-2B00-0F37-73F74F71D8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4487333"/>
            <a:ext cx="8534400" cy="912804"/>
          </a:xfrm>
        </p:spPr>
        <p:txBody>
          <a:bodyPr/>
          <a:lstStyle/>
          <a:p>
            <a:r>
              <a:rPr lang="pt-BR" dirty="0"/>
              <a:t>PCA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B663F7F-FAB4-E609-5121-8C6654AA60F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pt-BR" dirty="0">
                <a:solidFill>
                  <a:schemeClr val="tx1"/>
                </a:solidFill>
              </a:rPr>
              <a:t>Os 3 componentes principais explicam 79.38% da variância total. </a:t>
            </a:r>
          </a:p>
          <a:p>
            <a:r>
              <a:rPr lang="pt-BR" dirty="0">
                <a:solidFill>
                  <a:schemeClr val="tx1"/>
                </a:solidFill>
              </a:rPr>
              <a:t>Em resumo, o gráfico de cargas fatoriais sugere que o primeiro componente principal captura a maior parte da variância e está fortemente relacionado ao desempenho ofensivo geral</a:t>
            </a:r>
          </a:p>
          <a:p>
            <a:r>
              <a:rPr lang="pt-BR" dirty="0">
                <a:solidFill>
                  <a:schemeClr val="tx1"/>
                </a:solidFill>
              </a:rPr>
              <a:t>o gráfico PC2 </a:t>
            </a:r>
            <a:r>
              <a:rPr lang="pt-BR" dirty="0" err="1">
                <a:solidFill>
                  <a:schemeClr val="tx1"/>
                </a:solidFill>
              </a:rPr>
              <a:t>vs</a:t>
            </a:r>
            <a:r>
              <a:rPr lang="pt-BR" dirty="0">
                <a:solidFill>
                  <a:schemeClr val="tx1"/>
                </a:solidFill>
              </a:rPr>
              <a:t> PC3 nos ajuda a entender as relações entre as variáveis nas dimensões de variabilidade que vêm depois da mais importante</a:t>
            </a:r>
          </a:p>
          <a:p>
            <a:r>
              <a:rPr lang="pt-BR" dirty="0">
                <a:solidFill>
                  <a:schemeClr val="tx1"/>
                </a:solidFill>
              </a:rPr>
              <a:t>O PC2 parece separar estilos de jogo relacionados a suporte/sobrevivência de primeiras eliminações/mortes, enquanto o PC3 adiciona uma nuance relacionada ao engajamento em confrontos diretos.</a:t>
            </a:r>
          </a:p>
        </p:txBody>
      </p:sp>
      <p:sp>
        <p:nvSpPr>
          <p:cNvPr id="5" name="AutoShape 2" descr="Imagem selecionada apresentada em um lightbox.">
            <a:extLst>
              <a:ext uri="{FF2B5EF4-FFF2-40B4-BE49-F238E27FC236}">
                <a16:creationId xmlns:a16="http://schemas.microsoft.com/office/drawing/2014/main" id="{5551B224-F951-0F49-513E-CE8006409B47}"/>
              </a:ext>
            </a:extLst>
          </p:cNvPr>
          <p:cNvSpPr>
            <a:spLocks noGrp="1" noChangeAspect="1" noChangeArrowheads="1"/>
          </p:cNvSpPr>
          <p:nvPr>
            <p:ph sz="half" idx="2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77500" lnSpcReduction="20000"/>
          </a:bodyPr>
          <a:lstStyle/>
          <a:p>
            <a:endParaRPr lang="pt-BR"/>
          </a:p>
        </p:txBody>
      </p:sp>
      <p:sp>
        <p:nvSpPr>
          <p:cNvPr id="6" name="AutoShape 4" descr="Imagem selecionada apresentada em um lightbox.">
            <a:extLst>
              <a:ext uri="{FF2B5EF4-FFF2-40B4-BE49-F238E27FC236}">
                <a16:creationId xmlns:a16="http://schemas.microsoft.com/office/drawing/2014/main" id="{B3C40BE7-98F8-90AB-29E1-A0FCB2DC9BC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CF348746-4EFB-6FB4-FE26-4CAEFF00A6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8133" y="86462"/>
            <a:ext cx="4934479" cy="3282152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0C849FCB-BC5D-ED17-E7C3-74F219503E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8133" y="3489386"/>
            <a:ext cx="4934478" cy="3282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7614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4BDBB3B-23D6-FE2E-C815-7472BB469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PCA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0DEAA70-3815-A666-0B57-B793C7EAFC2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pt-BR" dirty="0">
                <a:solidFill>
                  <a:schemeClr val="tx1"/>
                </a:solidFill>
              </a:rPr>
              <a:t>Vemos que o fator 1 tem o maior percentual de explicação da variância e está relacionado ao desempenho ofensivo geral como visto antes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ED1CF10D-477E-1FD4-3209-9A3C9C6F4E6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AE3DEC86-7BE2-B95B-66A4-B2A35C56F7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8133" y="685799"/>
            <a:ext cx="5142893" cy="3615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448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1708A15-D96A-760C-B6CF-4643B5F233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Criação de colunas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4F94FEB-411E-9825-9B6D-9D34DF12A7F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>
                <a:solidFill>
                  <a:schemeClr val="tx1"/>
                </a:solidFill>
              </a:rPr>
              <a:t>Foi criado uma coluna de grupo baseado em rankings para facilitar futuras análises</a:t>
            </a:r>
          </a:p>
          <a:p>
            <a:pPr marL="0" indent="0">
              <a:buNone/>
            </a:pPr>
            <a:r>
              <a:rPr lang="pt-BR" dirty="0">
                <a:solidFill>
                  <a:schemeClr val="tx1"/>
                </a:solidFill>
              </a:rPr>
              <a:t>Baixo desempenho: 25% dos piores jogadores</a:t>
            </a:r>
          </a:p>
          <a:p>
            <a:pPr marL="0" indent="0">
              <a:buNone/>
            </a:pPr>
            <a:r>
              <a:rPr lang="pt-BR" dirty="0">
                <a:solidFill>
                  <a:schemeClr val="tx1"/>
                </a:solidFill>
              </a:rPr>
              <a:t>Mediano: 26%-75% dos jogadores</a:t>
            </a:r>
          </a:p>
          <a:p>
            <a:pPr marL="0" indent="0">
              <a:buNone/>
            </a:pPr>
            <a:r>
              <a:rPr lang="pt-BR" dirty="0">
                <a:solidFill>
                  <a:schemeClr val="tx1"/>
                </a:solidFill>
              </a:rPr>
              <a:t>Alto desempenho: top 25% dos jogadores</a:t>
            </a:r>
          </a:p>
          <a:p>
            <a:pPr marL="0" indent="0">
              <a:buNone/>
            </a:pPr>
            <a:endParaRPr lang="pt-BR" dirty="0"/>
          </a:p>
        </p:txBody>
      </p:sp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DAE3E735-F198-651C-9C4E-00B33356560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570136" y="1485190"/>
            <a:ext cx="4210895" cy="2016486"/>
          </a:xfrm>
        </p:spPr>
      </p:pic>
    </p:spTree>
    <p:extLst>
      <p:ext uri="{BB962C8B-B14F-4D97-AF65-F5344CB8AC3E}">
        <p14:creationId xmlns:p14="http://schemas.microsoft.com/office/powerpoint/2010/main" val="11828034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8F1EF17D-1B70-428C-8A8A-A2C5B390E1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2FAEDF3-CEC8-4BF6-8EA7-4079C47183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398DB8F4-CD77-4FCC-8544-ADE8B478C1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2202DFE-039D-48E4-8536-FA30F24894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81F05E26-510E-4164-83C7-28E4FE9D7E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E632161A-50D4-4D96-887A-98FC920931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8F4E830A-06F9-4EAA-9E65-110CF2421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Espaço Reservado para Conteúdo 7" descr="Tabela&#10;&#10;O conteúdo gerado por IA pode estar incorreto.">
            <a:extLst>
              <a:ext uri="{FF2B5EF4-FFF2-40B4-BE49-F238E27FC236}">
                <a16:creationId xmlns:a16="http://schemas.microsoft.com/office/drawing/2014/main" id="{8A1EB686-B60A-AD83-E567-45D4C29E7C5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alphaModFix amt="35000"/>
          </a:blip>
          <a:srcRect b="3846"/>
          <a:stretch>
            <a:fillRect/>
          </a:stretch>
        </p:blipFill>
        <p:spPr>
          <a:xfrm>
            <a:off x="3174" y="10"/>
            <a:ext cx="1219200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DB9D25C-70DC-9879-6269-36C448AC00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Resultado pós PCA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D303400-016C-A80E-9D6B-2B7F24B4A2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4212" y="685800"/>
            <a:ext cx="8534400" cy="361526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solidFill>
                  <a:schemeClr val="tx1"/>
                </a:solidFill>
              </a:rPr>
              <a:t>Após a realização dos PCA, obtemos uma base com uma diminuição no número de colunas, sem a perda de informações relevantes</a:t>
            </a:r>
          </a:p>
        </p:txBody>
      </p:sp>
    </p:spTree>
    <p:extLst>
      <p:ext uri="{BB962C8B-B14F-4D97-AF65-F5344CB8AC3E}">
        <p14:creationId xmlns:p14="http://schemas.microsoft.com/office/powerpoint/2010/main" val="8107182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0BFB76-3C27-4359-624B-F1FE4E0E6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485244"/>
            <a:ext cx="8534400" cy="1507067"/>
          </a:xfrm>
        </p:spPr>
        <p:txBody>
          <a:bodyPr>
            <a:normAutofit/>
          </a:bodyPr>
          <a:lstStyle/>
          <a:p>
            <a:r>
              <a:rPr lang="pt-BR"/>
              <a:t>Base e colunas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B7C0A30-1937-4769-153A-9767D835C7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2" y="2068511"/>
            <a:ext cx="8534400" cy="3615267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pt-BR" sz="1400" dirty="0">
                <a:solidFill>
                  <a:schemeClr val="tx1"/>
                </a:solidFill>
              </a:rPr>
              <a:t>A base possui dados dos jogadores do </a:t>
            </a:r>
            <a:r>
              <a:rPr lang="pt-BR" sz="1400" dirty="0" err="1">
                <a:solidFill>
                  <a:schemeClr val="tx1"/>
                </a:solidFill>
              </a:rPr>
              <a:t>campeonado</a:t>
            </a:r>
            <a:r>
              <a:rPr lang="pt-BR" sz="1400" dirty="0">
                <a:solidFill>
                  <a:schemeClr val="tx1"/>
                </a:solidFill>
              </a:rPr>
              <a:t> do internacional de </a:t>
            </a:r>
            <a:r>
              <a:rPr lang="pt-BR" sz="1400" dirty="0" err="1">
                <a:solidFill>
                  <a:schemeClr val="tx1"/>
                </a:solidFill>
              </a:rPr>
              <a:t>Valorant</a:t>
            </a:r>
            <a:r>
              <a:rPr lang="pt-BR" sz="1400" dirty="0">
                <a:solidFill>
                  <a:schemeClr val="tx1"/>
                </a:solidFill>
              </a:rPr>
              <a:t>, um jogo FPS tático da empresa Riot Games</a:t>
            </a:r>
          </a:p>
          <a:p>
            <a:pPr>
              <a:lnSpc>
                <a:spcPct val="90000"/>
              </a:lnSpc>
            </a:pPr>
            <a:r>
              <a:rPr lang="pt-BR" sz="1400" dirty="0">
                <a:solidFill>
                  <a:schemeClr val="tx1"/>
                </a:solidFill>
              </a:rPr>
              <a:t>Explicação das colunas:</a:t>
            </a:r>
          </a:p>
          <a:p>
            <a:pPr>
              <a:lnSpc>
                <a:spcPct val="90000"/>
              </a:lnSpc>
            </a:pPr>
            <a:r>
              <a:rPr lang="pt-BR" sz="1400" dirty="0" err="1">
                <a:solidFill>
                  <a:schemeClr val="tx1"/>
                </a:solidFill>
              </a:rPr>
              <a:t>playerName</a:t>
            </a:r>
            <a:r>
              <a:rPr lang="pt-BR" sz="1400" dirty="0">
                <a:solidFill>
                  <a:schemeClr val="tx1"/>
                </a:solidFill>
              </a:rPr>
              <a:t>: </a:t>
            </a:r>
            <a:r>
              <a:rPr lang="pt-BR" sz="1400" dirty="0" err="1">
                <a:solidFill>
                  <a:schemeClr val="tx1"/>
                </a:solidFill>
              </a:rPr>
              <a:t>Nickname</a:t>
            </a:r>
            <a:r>
              <a:rPr lang="pt-BR" sz="1400" dirty="0">
                <a:solidFill>
                  <a:schemeClr val="tx1"/>
                </a:solidFill>
              </a:rPr>
              <a:t> do jogador</a:t>
            </a:r>
          </a:p>
          <a:p>
            <a:pPr>
              <a:lnSpc>
                <a:spcPct val="90000"/>
              </a:lnSpc>
            </a:pPr>
            <a:r>
              <a:rPr lang="pt-BR" sz="1400" dirty="0" err="1">
                <a:solidFill>
                  <a:schemeClr val="tx1"/>
                </a:solidFill>
              </a:rPr>
              <a:t>team</a:t>
            </a:r>
            <a:r>
              <a:rPr lang="pt-BR" sz="1400" dirty="0">
                <a:solidFill>
                  <a:schemeClr val="tx1"/>
                </a:solidFill>
              </a:rPr>
              <a:t>: Time de atuação</a:t>
            </a:r>
          </a:p>
          <a:p>
            <a:pPr>
              <a:lnSpc>
                <a:spcPct val="90000"/>
              </a:lnSpc>
            </a:pPr>
            <a:r>
              <a:rPr lang="pt-BR" sz="1400" dirty="0">
                <a:solidFill>
                  <a:schemeClr val="tx1"/>
                </a:solidFill>
              </a:rPr>
              <a:t>rating: Nota total do jogador baseada no impacto dentro de jogo</a:t>
            </a:r>
          </a:p>
          <a:p>
            <a:pPr>
              <a:lnSpc>
                <a:spcPct val="90000"/>
              </a:lnSpc>
            </a:pPr>
            <a:r>
              <a:rPr lang="pt-BR" sz="1400" dirty="0" err="1">
                <a:solidFill>
                  <a:schemeClr val="tx1"/>
                </a:solidFill>
              </a:rPr>
              <a:t>region</a:t>
            </a:r>
            <a:r>
              <a:rPr lang="pt-BR" sz="1400" dirty="0">
                <a:solidFill>
                  <a:schemeClr val="tx1"/>
                </a:solidFill>
              </a:rPr>
              <a:t>: Região que o jogador representa</a:t>
            </a:r>
          </a:p>
          <a:p>
            <a:pPr>
              <a:lnSpc>
                <a:spcPct val="90000"/>
              </a:lnSpc>
            </a:pPr>
            <a:r>
              <a:rPr lang="pt-BR" sz="1400" dirty="0" err="1">
                <a:solidFill>
                  <a:schemeClr val="tx1"/>
                </a:solidFill>
              </a:rPr>
              <a:t>agent</a:t>
            </a:r>
            <a:r>
              <a:rPr lang="pt-BR" sz="1400" dirty="0">
                <a:solidFill>
                  <a:schemeClr val="tx1"/>
                </a:solidFill>
              </a:rPr>
              <a:t>: Agentes utilizados pelo jogador</a:t>
            </a:r>
          </a:p>
          <a:p>
            <a:pPr>
              <a:lnSpc>
                <a:spcPct val="90000"/>
              </a:lnSpc>
            </a:pPr>
            <a:r>
              <a:rPr lang="pt-BR" sz="1400" dirty="0" err="1">
                <a:solidFill>
                  <a:schemeClr val="tx1"/>
                </a:solidFill>
              </a:rPr>
              <a:t>avarage_combat_score</a:t>
            </a:r>
            <a:r>
              <a:rPr lang="pt-BR" sz="1400" dirty="0">
                <a:solidFill>
                  <a:schemeClr val="tx1"/>
                </a:solidFill>
              </a:rPr>
              <a:t>: média de pontuação de combate</a:t>
            </a:r>
          </a:p>
          <a:p>
            <a:pPr>
              <a:lnSpc>
                <a:spcPct val="90000"/>
              </a:lnSpc>
            </a:pPr>
            <a:r>
              <a:rPr lang="pt-BR" sz="1400" dirty="0" err="1">
                <a:solidFill>
                  <a:schemeClr val="tx1"/>
                </a:solidFill>
              </a:rPr>
              <a:t>Kill_death</a:t>
            </a:r>
            <a:r>
              <a:rPr lang="pt-BR" sz="1400" dirty="0">
                <a:solidFill>
                  <a:schemeClr val="tx1"/>
                </a:solidFill>
              </a:rPr>
              <a:t>: Média de abates por mortes</a:t>
            </a:r>
          </a:p>
          <a:p>
            <a:pPr>
              <a:lnSpc>
                <a:spcPct val="90000"/>
              </a:lnSpc>
            </a:pPr>
            <a:r>
              <a:rPr lang="pt-BR" sz="1400" dirty="0" err="1">
                <a:solidFill>
                  <a:schemeClr val="tx1"/>
                </a:solidFill>
              </a:rPr>
              <a:t>kill_assist_survived_traded</a:t>
            </a:r>
            <a:r>
              <a:rPr lang="pt-BR" sz="1400" dirty="0">
                <a:solidFill>
                  <a:schemeClr val="tx1"/>
                </a:solidFill>
              </a:rPr>
              <a:t>: média de abates, assistências, trades e sobrevivência a duelos</a:t>
            </a:r>
          </a:p>
          <a:p>
            <a:pPr>
              <a:lnSpc>
                <a:spcPct val="90000"/>
              </a:lnSpc>
            </a:pPr>
            <a:endParaRPr lang="pt-BR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37470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C7DCFA-034C-37DE-AA80-CCD64E671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Regressão Linear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35F1983-7643-C03C-32A0-1BB1F17E2E1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pt-BR" dirty="0">
                <a:solidFill>
                  <a:schemeClr val="tx1"/>
                </a:solidFill>
              </a:rPr>
              <a:t>O modelo apresenta um bom ajuste aos dados, explicando aproximadamente 85.7% da variância </a:t>
            </a:r>
          </a:p>
          <a:p>
            <a:r>
              <a:rPr lang="pt-BR" dirty="0">
                <a:solidFill>
                  <a:schemeClr val="tx1"/>
                </a:solidFill>
              </a:rPr>
              <a:t>As variáveis independentes x3 e x4 são estatisticamente significativas na predição de y assim como o intercepto</a:t>
            </a:r>
          </a:p>
          <a:p>
            <a:r>
              <a:rPr lang="pt-BR" dirty="0">
                <a:solidFill>
                  <a:schemeClr val="tx1"/>
                </a:solidFill>
              </a:rPr>
              <a:t>As variáveis </a:t>
            </a:r>
            <a:r>
              <a:rPr lang="pt-BR" dirty="0" err="1">
                <a:solidFill>
                  <a:schemeClr val="tx1"/>
                </a:solidFill>
              </a:rPr>
              <a:t>headshot_percentage</a:t>
            </a:r>
            <a:r>
              <a:rPr lang="pt-BR" dirty="0">
                <a:solidFill>
                  <a:schemeClr val="tx1"/>
                </a:solidFill>
              </a:rPr>
              <a:t>, </a:t>
            </a:r>
            <a:r>
              <a:rPr lang="pt-BR" dirty="0" err="1">
                <a:solidFill>
                  <a:schemeClr val="tx1"/>
                </a:solidFill>
              </a:rPr>
              <a:t>clutch_percentage</a:t>
            </a:r>
            <a:r>
              <a:rPr lang="pt-BR" dirty="0">
                <a:solidFill>
                  <a:schemeClr val="tx1"/>
                </a:solidFill>
              </a:rPr>
              <a:t> e </a:t>
            </a:r>
            <a:r>
              <a:rPr lang="pt-BR" dirty="0" err="1">
                <a:solidFill>
                  <a:schemeClr val="tx1"/>
                </a:solidFill>
              </a:rPr>
              <a:t>alta_pontuação_clutchesnão</a:t>
            </a:r>
            <a:r>
              <a:rPr lang="pt-BR" dirty="0">
                <a:solidFill>
                  <a:schemeClr val="tx1"/>
                </a:solidFill>
              </a:rPr>
              <a:t> são estatisticamente significativas ao nível de significância de 0.05 neste modelo.</a:t>
            </a:r>
          </a:p>
        </p:txBody>
      </p:sp>
      <p:pic>
        <p:nvPicPr>
          <p:cNvPr id="13" name="Espaço Reservado para Conteúdo 12">
            <a:extLst>
              <a:ext uri="{FF2B5EF4-FFF2-40B4-BE49-F238E27FC236}">
                <a16:creationId xmlns:a16="http://schemas.microsoft.com/office/drawing/2014/main" id="{6ADCF7EE-668F-21DB-2866-DA6FACB9626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808663" y="714855"/>
            <a:ext cx="4933950" cy="3556628"/>
          </a:xfrm>
        </p:spPr>
      </p:pic>
    </p:spTree>
    <p:extLst>
      <p:ext uri="{BB962C8B-B14F-4D97-AF65-F5344CB8AC3E}">
        <p14:creationId xmlns:p14="http://schemas.microsoft.com/office/powerpoint/2010/main" val="35439128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48CEB7-74EF-99C9-6C84-9DB65CD93C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4212" y="685800"/>
            <a:ext cx="8001000" cy="1162252"/>
          </a:xfrm>
        </p:spPr>
        <p:txBody>
          <a:bodyPr/>
          <a:lstStyle/>
          <a:p>
            <a:r>
              <a:rPr lang="pt-BR" dirty="0"/>
              <a:t>Regressão linear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6BEA3EA-D3B2-7FC0-5915-052B7CA8FD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4212" y="1848052"/>
            <a:ext cx="6400800" cy="3625516"/>
          </a:xfrm>
        </p:spPr>
        <p:txBody>
          <a:bodyPr>
            <a:normAutofit/>
          </a:bodyPr>
          <a:lstStyle/>
          <a:p>
            <a:r>
              <a:rPr lang="pt-BR" dirty="0">
                <a:solidFill>
                  <a:schemeClr val="tx1"/>
                </a:solidFill>
              </a:rPr>
              <a:t>Utilizando dados fictícios de um novo jogador como:</a:t>
            </a:r>
          </a:p>
          <a:p>
            <a:r>
              <a:rPr lang="pt-BR" dirty="0" err="1">
                <a:solidFill>
                  <a:schemeClr val="tx1"/>
                </a:solidFill>
              </a:rPr>
              <a:t>headshot_percentagem</a:t>
            </a:r>
            <a:r>
              <a:rPr lang="pt-BR" dirty="0">
                <a:solidFill>
                  <a:schemeClr val="tx1"/>
                </a:solidFill>
              </a:rPr>
              <a:t>: 0.28 </a:t>
            </a:r>
          </a:p>
          <a:p>
            <a:r>
              <a:rPr lang="pt-BR" dirty="0" err="1">
                <a:solidFill>
                  <a:schemeClr val="tx1"/>
                </a:solidFill>
              </a:rPr>
              <a:t>clutch_success_percentage</a:t>
            </a:r>
            <a:r>
              <a:rPr lang="pt-BR" dirty="0">
                <a:solidFill>
                  <a:schemeClr val="tx1"/>
                </a:solidFill>
              </a:rPr>
              <a:t>: 0.18</a:t>
            </a:r>
          </a:p>
          <a:p>
            <a:r>
              <a:rPr lang="pt-BR" dirty="0" err="1">
                <a:solidFill>
                  <a:schemeClr val="tx1"/>
                </a:solidFill>
              </a:rPr>
              <a:t>alta_pontuação_combate</a:t>
            </a:r>
            <a:r>
              <a:rPr lang="pt-BR" dirty="0">
                <a:solidFill>
                  <a:schemeClr val="tx1"/>
                </a:solidFill>
              </a:rPr>
              <a:t>: 1.7</a:t>
            </a:r>
          </a:p>
          <a:p>
            <a:r>
              <a:rPr lang="pt-BR" dirty="0" err="1">
                <a:solidFill>
                  <a:schemeClr val="tx1"/>
                </a:solidFill>
              </a:rPr>
              <a:t>alta_pontuação_assistências</a:t>
            </a:r>
            <a:r>
              <a:rPr lang="pt-BR" dirty="0">
                <a:solidFill>
                  <a:schemeClr val="tx1"/>
                </a:solidFill>
              </a:rPr>
              <a:t>: 0.5</a:t>
            </a:r>
          </a:p>
          <a:p>
            <a:r>
              <a:rPr lang="pt-BR" dirty="0" err="1">
                <a:solidFill>
                  <a:schemeClr val="tx1"/>
                </a:solidFill>
              </a:rPr>
              <a:t>alta_pontuação_clutches</a:t>
            </a:r>
            <a:r>
              <a:rPr lang="pt-BR" dirty="0">
                <a:solidFill>
                  <a:schemeClr val="tx1"/>
                </a:solidFill>
              </a:rPr>
              <a:t>: 0.9</a:t>
            </a:r>
          </a:p>
          <a:p>
            <a:r>
              <a:rPr lang="pt-BR" dirty="0">
                <a:solidFill>
                  <a:schemeClr val="tx1"/>
                </a:solidFill>
              </a:rPr>
              <a:t>Conseguimos prever o rating do novo jogador </a:t>
            </a:r>
          </a:p>
          <a:p>
            <a:endParaRPr lang="pt-BR" dirty="0">
              <a:solidFill>
                <a:schemeClr val="tx1"/>
              </a:solidFill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8072AE20-0E4A-5871-DE0E-804371FC1F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212" y="5473568"/>
            <a:ext cx="4344006" cy="438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0847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10699D-CF5E-692E-1BD2-79C6DF202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2195" y="429300"/>
            <a:ext cx="3657600" cy="392229"/>
          </a:xfrm>
        </p:spPr>
        <p:txBody>
          <a:bodyPr>
            <a:normAutofit fontScale="90000"/>
          </a:bodyPr>
          <a:lstStyle/>
          <a:p>
            <a:r>
              <a:rPr lang="pt-BR" dirty="0"/>
              <a:t>Regressão Linear</a:t>
            </a:r>
          </a:p>
        </p:txBody>
      </p:sp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449CDCFF-7AEA-C413-25EE-659FB4625B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62195" y="881914"/>
            <a:ext cx="8267610" cy="5463050"/>
          </a:xfrm>
        </p:spPr>
      </p:pic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EF3637DE-CCA1-21F5-E8C4-6A3E737C230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315494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BB0F113-A24F-B401-DD58-95C08C424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1" y="685800"/>
            <a:ext cx="8534400" cy="1507067"/>
          </a:xfrm>
        </p:spPr>
        <p:txBody>
          <a:bodyPr/>
          <a:lstStyle/>
          <a:p>
            <a:r>
              <a:rPr lang="pt-BR" dirty="0"/>
              <a:t>Regressão logística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FB605A0-91B7-10B6-6FB2-AAFCF1C08A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4211" y="1693959"/>
            <a:ext cx="4937655" cy="3615267"/>
          </a:xfrm>
        </p:spPr>
        <p:txBody>
          <a:bodyPr>
            <a:normAutofit fontScale="92500" lnSpcReduction="20000"/>
          </a:bodyPr>
          <a:lstStyle/>
          <a:p>
            <a:r>
              <a:rPr lang="pt-BR" dirty="0">
                <a:solidFill>
                  <a:schemeClr val="tx1"/>
                </a:solidFill>
              </a:rPr>
              <a:t>O objetivo da regressão logística é identificar em quais grupos possíveis novos jogadores se encaixariam</a:t>
            </a:r>
          </a:p>
          <a:p>
            <a:r>
              <a:rPr lang="pt-BR" dirty="0">
                <a:solidFill>
                  <a:schemeClr val="tx1"/>
                </a:solidFill>
              </a:rPr>
              <a:t>Vemos que o modelo possui uma acurácia de 0.87, sendo uma ótima acurácia</a:t>
            </a:r>
          </a:p>
          <a:p>
            <a:r>
              <a:rPr lang="pt-BR" dirty="0">
                <a:solidFill>
                  <a:schemeClr val="tx1"/>
                </a:solidFill>
              </a:rPr>
              <a:t>10 valores verdadeiros negativos e 10 verdadeiros positivos, tendo uma precisão de 100% em alto desempenho, 77% em baixo desempenho e 0.87% em mediano, o que nos mostra que o modelo está bom e pode ser utilizado para análises</a:t>
            </a:r>
          </a:p>
        </p:txBody>
      </p:sp>
      <p:sp>
        <p:nvSpPr>
          <p:cNvPr id="12" name="Espaço Reservado para Conteúdo 11">
            <a:extLst>
              <a:ext uri="{FF2B5EF4-FFF2-40B4-BE49-F238E27FC236}">
                <a16:creationId xmlns:a16="http://schemas.microsoft.com/office/drawing/2014/main" id="{9FFBAEB2-10BF-9747-86E0-DB16447DFB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96575" y="1542449"/>
            <a:ext cx="4934479" cy="3615266"/>
          </a:xfrm>
        </p:spPr>
        <p:txBody>
          <a:bodyPr>
            <a:normAutofit fontScale="92500" lnSpcReduction="20000"/>
          </a:bodyPr>
          <a:lstStyle/>
          <a:p>
            <a:endParaRPr lang="pt-BR" dirty="0"/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33E2F48B-C176-649D-7354-10381E6D32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7075" y="2047681"/>
            <a:ext cx="4153480" cy="2762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9570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CA93BF-35F9-0614-C714-45909831FB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Regressão logística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4155DB4-69AA-CB1C-989C-C11684014D2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pt-BR" dirty="0">
                <a:solidFill>
                  <a:schemeClr val="tx1"/>
                </a:solidFill>
              </a:rPr>
              <a:t>A matriz de confusão da Regressão Logística revela um bom desempenho na identificação de Verdadeiros Negativos (12) e Verdadeiros Positivos (10)</a:t>
            </a:r>
          </a:p>
          <a:p>
            <a:endParaRPr lang="pt-BR" dirty="0"/>
          </a:p>
        </p:txBody>
      </p:sp>
      <p:pic>
        <p:nvPicPr>
          <p:cNvPr id="8" name="Espaço Reservado para Conteúdo 7">
            <a:extLst>
              <a:ext uri="{FF2B5EF4-FFF2-40B4-BE49-F238E27FC236}">
                <a16:creationId xmlns:a16="http://schemas.microsoft.com/office/drawing/2014/main" id="{F39A96E5-D019-DF93-D640-CE532B241B4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808663" y="958465"/>
            <a:ext cx="4933950" cy="3069407"/>
          </a:xfrm>
        </p:spPr>
      </p:pic>
    </p:spTree>
    <p:extLst>
      <p:ext uri="{BB962C8B-B14F-4D97-AF65-F5344CB8AC3E}">
        <p14:creationId xmlns:p14="http://schemas.microsoft.com/office/powerpoint/2010/main" val="41302112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B04002-4715-B840-9849-02BE7BEFFE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Previsões regressão logística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19EA7E0-5A38-B31A-3051-1AFA47E0B62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pt-BR" dirty="0">
                <a:solidFill>
                  <a:schemeClr val="tx1"/>
                </a:solidFill>
              </a:rPr>
              <a:t>Ao passar dados novos como teste, vemos que ele classifica um jogador com valores médios como mediano e um jogador com valores acima da média como alto desempenho, o que comprova que o modelo acerta em suas previsões </a:t>
            </a:r>
          </a:p>
        </p:txBody>
      </p:sp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2EC1EB6F-95E6-FE5B-BA54-56BA51A870A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912180" y="2955184"/>
            <a:ext cx="4933950" cy="947631"/>
          </a:xfr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BB5DF65B-5B05-7CFD-184D-FB97A0CA37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8337" y="1483642"/>
            <a:ext cx="2581635" cy="1009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5556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1AF1D1-A1C9-3F27-C9FF-46FB9B0184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KNN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B8EDBF6-424A-DC4B-6E14-CB7CF467E63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pt-BR" dirty="0">
                <a:solidFill>
                  <a:schemeClr val="tx1"/>
                </a:solidFill>
              </a:rPr>
              <a:t>Assim como a regressão logística, o KNN será utilizado para identificar em qual grupo novos jogadores se encaixariam</a:t>
            </a:r>
          </a:p>
          <a:p>
            <a:r>
              <a:rPr lang="pt-BR" dirty="0">
                <a:solidFill>
                  <a:schemeClr val="tx1"/>
                </a:solidFill>
              </a:rPr>
              <a:t>Obtemos os seguintes resultados</a:t>
            </a:r>
          </a:p>
        </p:txBody>
      </p:sp>
      <p:pic>
        <p:nvPicPr>
          <p:cNvPr id="11" name="Espaço Reservado para Conteúdo 10">
            <a:extLst>
              <a:ext uri="{FF2B5EF4-FFF2-40B4-BE49-F238E27FC236}">
                <a16:creationId xmlns:a16="http://schemas.microsoft.com/office/drawing/2014/main" id="{A1381F45-2F40-27C0-CC06-10808D012C1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68269" y="685800"/>
            <a:ext cx="3614738" cy="3614738"/>
          </a:xfrm>
        </p:spPr>
      </p:pic>
    </p:spTree>
    <p:extLst>
      <p:ext uri="{BB962C8B-B14F-4D97-AF65-F5344CB8AC3E}">
        <p14:creationId xmlns:p14="http://schemas.microsoft.com/office/powerpoint/2010/main" val="7203840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2B0663-54CB-4458-68C0-1B7441D18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KNN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52DC361-D453-937F-8D92-46ABB365C6E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pt-BR" dirty="0">
                <a:solidFill>
                  <a:schemeClr val="tx1"/>
                </a:solidFill>
              </a:rPr>
              <a:t>Alto desempenho teve uma precisão perfeita, mas um recall um pouco menor, indicando que quando o modelo prevê a classe 0, ele está correto, mas deixou de classificar corretamente algumas instâncias reais da classe 0</a:t>
            </a:r>
          </a:p>
          <a:p>
            <a:r>
              <a:rPr lang="pt-BR" dirty="0">
                <a:solidFill>
                  <a:schemeClr val="tx1"/>
                </a:solidFill>
              </a:rPr>
              <a:t>Mediano teve uma precisão boa e um recall mais alto, sugerindo que o modelo identificou a maioria das instâncias reais da classe 1, mas algumas previsões para a classe 1 estavam incorretas</a:t>
            </a:r>
          </a:p>
          <a:p>
            <a:r>
              <a:rPr lang="pt-BR" dirty="0">
                <a:solidFill>
                  <a:schemeClr val="tx1"/>
                </a:solidFill>
              </a:rPr>
              <a:t>Baixo desempenho mostrou uma precisão ótima e um recall bom, indicando um bom equilíbrio entre prever corretamente a classe 2 e identificar todas as instâncias reais dessa classe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362FD495-2C06-C66B-EB71-65516D4EA80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77500" lnSpcReduction="20000"/>
          </a:bodyPr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738B210-DE7B-2FC6-C4D3-8A9FA2A852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6493" y="753864"/>
            <a:ext cx="4297757" cy="3479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2672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B8FCE2-CAD8-1F6E-A917-5D5FE4789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Arvore de decisão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FF92449-A9EE-4605-F169-5571ABCD23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3" y="685800"/>
            <a:ext cx="4128420" cy="3615267"/>
          </a:xfrm>
        </p:spPr>
        <p:txBody>
          <a:bodyPr/>
          <a:lstStyle/>
          <a:p>
            <a:r>
              <a:rPr lang="pt-BR" dirty="0">
                <a:solidFill>
                  <a:schemeClr val="tx1"/>
                </a:solidFill>
              </a:rPr>
              <a:t>A árvore de classificação também servirá para identificar qual o grupo que novos dados seriam classificados</a:t>
            </a:r>
          </a:p>
          <a:p>
            <a:endParaRPr lang="pt-BR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C57DC06A-8EEE-2EBD-AA93-A9A0ACBE3A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6413" y="923402"/>
            <a:ext cx="6755330" cy="3377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7824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EB8470-E690-ABD1-B7C9-996A012BDF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575109"/>
          </a:xfrm>
        </p:spPr>
        <p:txBody>
          <a:bodyPr/>
          <a:lstStyle/>
          <a:p>
            <a:r>
              <a:rPr lang="pt-BR" dirty="0"/>
              <a:t>Arvore de decisão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F9510AC-E12B-FC04-315A-74FA44973A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t-BR" dirty="0">
                <a:solidFill>
                  <a:schemeClr val="tx1"/>
                </a:solidFill>
              </a:rPr>
              <a:t>Importância:</a:t>
            </a:r>
          </a:p>
          <a:p>
            <a:pPr marL="0" indent="0">
              <a:buNone/>
            </a:pPr>
            <a:r>
              <a:rPr lang="pt-BR" sz="1400" dirty="0">
                <a:solidFill>
                  <a:schemeClr val="tx1"/>
                </a:solidFill>
              </a:rPr>
              <a:t>a análise das importâncias das features revela que a "alta pontuação de combate" é o fator mais crucial para o modelo de árvore de classificação, seguida pela informação "alta pontuação de assistências". "Rating" e "</a:t>
            </a:r>
            <a:r>
              <a:rPr lang="pt-BR" sz="1400" dirty="0" err="1">
                <a:solidFill>
                  <a:schemeClr val="tx1"/>
                </a:solidFill>
              </a:rPr>
              <a:t>headshot_percentage</a:t>
            </a:r>
            <a:r>
              <a:rPr lang="pt-BR" sz="1400" dirty="0">
                <a:solidFill>
                  <a:schemeClr val="tx1"/>
                </a:solidFill>
              </a:rPr>
              <a:t>" não tiveram nenhum impacto na classificação realizada por este modelo específico</a:t>
            </a:r>
          </a:p>
          <a:p>
            <a:pPr marL="0" indent="0">
              <a:buNone/>
            </a:pPr>
            <a:endParaRPr lang="pt-BR" sz="14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pt-BR" sz="14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pt-BR" sz="14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pt-BR" sz="14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pt-BR" sz="14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pt-BR" sz="14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pt-BR" sz="14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pt-BR" sz="1400" dirty="0">
              <a:solidFill>
                <a:schemeClr val="tx1"/>
              </a:solidFill>
            </a:endParaRP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4AF203CD-7BC7-FE79-C8D6-223E977860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85012" y="1549667"/>
            <a:ext cx="3657600" cy="2751399"/>
          </a:xfrm>
        </p:spPr>
        <p:txBody>
          <a:bodyPr/>
          <a:lstStyle/>
          <a:p>
            <a:endParaRPr lang="pt-BR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BE71F575-BDC5-DC08-EB57-B3A1F24E6D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212" y="3429000"/>
            <a:ext cx="4679285" cy="1961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6270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C2CC55-709B-1E94-4E85-C344AEFEF9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485244"/>
            <a:ext cx="8534400" cy="1507067"/>
          </a:xfrm>
        </p:spPr>
        <p:txBody>
          <a:bodyPr>
            <a:normAutofit/>
          </a:bodyPr>
          <a:lstStyle/>
          <a:p>
            <a:r>
              <a:rPr lang="pt-BR" dirty="0"/>
              <a:t>Base e colunas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10E5EB1-2820-8441-BF9A-BDFEA6E192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2" y="2068511"/>
            <a:ext cx="8534400" cy="3615267"/>
          </a:xfrm>
        </p:spPr>
        <p:txBody>
          <a:bodyPr>
            <a:normAutofit/>
          </a:bodyPr>
          <a:lstStyle/>
          <a:p>
            <a:r>
              <a:rPr lang="pt-BR" sz="1400" dirty="0" err="1">
                <a:solidFill>
                  <a:schemeClr val="tx1"/>
                </a:solidFill>
              </a:rPr>
              <a:t>avarage_damage_per_round</a:t>
            </a:r>
            <a:r>
              <a:rPr lang="pt-BR" sz="1400" dirty="0">
                <a:solidFill>
                  <a:schemeClr val="tx1"/>
                </a:solidFill>
              </a:rPr>
              <a:t>: Dano médio por rodada</a:t>
            </a:r>
          </a:p>
          <a:p>
            <a:r>
              <a:rPr lang="pt-BR" sz="1400" dirty="0" err="1">
                <a:solidFill>
                  <a:schemeClr val="tx1"/>
                </a:solidFill>
              </a:rPr>
              <a:t>kill_per_round</a:t>
            </a:r>
            <a:r>
              <a:rPr lang="pt-BR" sz="1400" dirty="0">
                <a:solidFill>
                  <a:schemeClr val="tx1"/>
                </a:solidFill>
              </a:rPr>
              <a:t>: Abates por rodadas</a:t>
            </a:r>
          </a:p>
          <a:p>
            <a:r>
              <a:rPr lang="pt-BR" sz="1400" dirty="0" err="1">
                <a:solidFill>
                  <a:schemeClr val="tx1"/>
                </a:solidFill>
              </a:rPr>
              <a:t>assist_per_round</a:t>
            </a:r>
            <a:r>
              <a:rPr lang="pt-BR" sz="1400" dirty="0">
                <a:solidFill>
                  <a:schemeClr val="tx1"/>
                </a:solidFill>
              </a:rPr>
              <a:t>: </a:t>
            </a:r>
            <a:r>
              <a:rPr lang="pt-BR" sz="1400" dirty="0" err="1">
                <a:solidFill>
                  <a:schemeClr val="tx1"/>
                </a:solidFill>
              </a:rPr>
              <a:t>Assistencias</a:t>
            </a:r>
            <a:r>
              <a:rPr lang="pt-BR" sz="1400" dirty="0">
                <a:solidFill>
                  <a:schemeClr val="tx1"/>
                </a:solidFill>
              </a:rPr>
              <a:t> por rodadas</a:t>
            </a:r>
          </a:p>
          <a:p>
            <a:r>
              <a:rPr lang="pt-BR" sz="1400" dirty="0" err="1">
                <a:solidFill>
                  <a:schemeClr val="tx1"/>
                </a:solidFill>
              </a:rPr>
              <a:t>first_kill_per_round</a:t>
            </a:r>
            <a:r>
              <a:rPr lang="pt-BR" sz="1400" dirty="0">
                <a:solidFill>
                  <a:schemeClr val="tx1"/>
                </a:solidFill>
              </a:rPr>
              <a:t>: Primeira kill por rodada</a:t>
            </a:r>
          </a:p>
          <a:p>
            <a:r>
              <a:rPr lang="pt-BR" sz="1400" dirty="0" err="1">
                <a:solidFill>
                  <a:schemeClr val="tx1"/>
                </a:solidFill>
              </a:rPr>
              <a:t>first_death_per_round</a:t>
            </a:r>
            <a:r>
              <a:rPr lang="pt-BR" sz="1400" dirty="0">
                <a:solidFill>
                  <a:schemeClr val="tx1"/>
                </a:solidFill>
              </a:rPr>
              <a:t>: Primeiro a morrer por rodada</a:t>
            </a:r>
          </a:p>
          <a:p>
            <a:r>
              <a:rPr lang="pt-BR" sz="1400" dirty="0" err="1">
                <a:solidFill>
                  <a:schemeClr val="tx1"/>
                </a:solidFill>
              </a:rPr>
              <a:t>headshot_percentage</a:t>
            </a:r>
            <a:r>
              <a:rPr lang="pt-BR" sz="1400" dirty="0">
                <a:solidFill>
                  <a:schemeClr val="tx1"/>
                </a:solidFill>
              </a:rPr>
              <a:t>: porcentagem de </a:t>
            </a:r>
            <a:r>
              <a:rPr lang="pt-BR" sz="1400" dirty="0" err="1">
                <a:solidFill>
                  <a:schemeClr val="tx1"/>
                </a:solidFill>
              </a:rPr>
              <a:t>headshot</a:t>
            </a:r>
            <a:endParaRPr lang="pt-BR" sz="1400" dirty="0">
              <a:solidFill>
                <a:schemeClr val="tx1"/>
              </a:solidFill>
            </a:endParaRPr>
          </a:p>
          <a:p>
            <a:r>
              <a:rPr lang="pt-BR" sz="1400" dirty="0" err="1">
                <a:solidFill>
                  <a:schemeClr val="tx1"/>
                </a:solidFill>
              </a:rPr>
              <a:t>clutch_success_percentagem</a:t>
            </a:r>
            <a:r>
              <a:rPr lang="pt-BR" sz="1400" dirty="0">
                <a:solidFill>
                  <a:schemeClr val="tx1"/>
                </a:solidFill>
              </a:rPr>
              <a:t>: porcentagem de </a:t>
            </a:r>
            <a:r>
              <a:rPr lang="pt-BR" sz="1400" dirty="0" err="1">
                <a:solidFill>
                  <a:schemeClr val="tx1"/>
                </a:solidFill>
              </a:rPr>
              <a:t>clutch</a:t>
            </a:r>
            <a:r>
              <a:rPr lang="pt-BR" sz="1400" dirty="0">
                <a:solidFill>
                  <a:schemeClr val="tx1"/>
                </a:solidFill>
              </a:rPr>
              <a:t> ganho</a:t>
            </a:r>
          </a:p>
        </p:txBody>
      </p:sp>
    </p:spTree>
    <p:extLst>
      <p:ext uri="{BB962C8B-B14F-4D97-AF65-F5344CB8AC3E}">
        <p14:creationId xmlns:p14="http://schemas.microsoft.com/office/powerpoint/2010/main" val="24873416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41DD31-6AEB-6224-4F6B-6A7F3F11D0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521898"/>
          </a:xfrm>
        </p:spPr>
        <p:txBody>
          <a:bodyPr/>
          <a:lstStyle/>
          <a:p>
            <a:r>
              <a:rPr lang="pt-BR" dirty="0"/>
              <a:t>Arvore de decisão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29D9CC1-195C-5BBF-6F67-1C5332B6B7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pt-BR" dirty="0">
                <a:solidFill>
                  <a:schemeClr val="tx1"/>
                </a:solidFill>
              </a:rPr>
              <a:t>Matriz de confusão:</a:t>
            </a:r>
          </a:p>
          <a:p>
            <a:pPr marL="0" indent="0">
              <a:buNone/>
            </a:pPr>
            <a:r>
              <a:rPr lang="pt-BR" sz="2000" dirty="0">
                <a:solidFill>
                  <a:schemeClr val="tx1"/>
                </a:solidFill>
              </a:rPr>
              <a:t>Bom Desempenho Geral, a acurácia de aproximadamente 87.1% indica que o modelo de árvore de classificação está performando bem na classificação das amostras nas três classes.</a:t>
            </a:r>
            <a:endParaRPr lang="pt-BR" sz="24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pt-BR" sz="2000" dirty="0">
                <a:solidFill>
                  <a:schemeClr val="tx1"/>
                </a:solidFill>
              </a:rPr>
              <a:t>A classe Alto Desempenho teve uma boa precisão (0.875), mas um recall um pouco menor (0.778), indicando que o modelo errou mais ao não identificar todas as instâncias reais de "Alto Desempenho" do que ao classificar incorretamente outras classes como "Alto Desempenho“</a:t>
            </a:r>
          </a:p>
          <a:p>
            <a:pPr marL="0" indent="0">
              <a:buNone/>
            </a:pPr>
            <a:r>
              <a:rPr lang="pt-BR" sz="2000" dirty="0">
                <a:solidFill>
                  <a:schemeClr val="tx1"/>
                </a:solidFill>
              </a:rPr>
              <a:t>A classe Baixo Desempenho teve uma precisão e recall perfeitos (1.000), o que significa que o modelo classificou todas as instâncias dessa classe corretamente e não classificou nenhuma instância de outra classe como "Baixo Desempenho".</a:t>
            </a:r>
          </a:p>
          <a:p>
            <a:pPr marL="0" indent="0">
              <a:buNone/>
            </a:pPr>
            <a:r>
              <a:rPr lang="pt-BR" sz="2000" dirty="0">
                <a:solidFill>
                  <a:schemeClr val="tx1"/>
                </a:solidFill>
              </a:rPr>
              <a:t>A classe Mediano apresentou uma precisão e recall semelhantes (aproximadamente 0.867), mostrando um desempenho consistente para essa categoria.</a:t>
            </a:r>
            <a:endParaRPr lang="pt-BR" sz="2400" dirty="0">
              <a:solidFill>
                <a:schemeClr val="tx1"/>
              </a:solidFill>
            </a:endParaRPr>
          </a:p>
          <a:p>
            <a:endParaRPr lang="pt-BR" dirty="0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4AABCAF-2B63-3830-F0D6-65DA1ACE8B9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C2986B7-A301-8F87-F582-9909186C1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9473" y="1824803"/>
            <a:ext cx="4568677" cy="3030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5903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DBA68C-4A68-34DA-EC1A-E8388C452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Calculo da acurácia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84B2B333-E543-01D5-17B7-77DD45606D3E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84212" y="1493159"/>
            <a:ext cx="6282489" cy="20005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Verdadeiro Alto Desempenho: 7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Verdadeiro Baixo Desempenho: 7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Verdadeiro Mediano: 13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Total de classificações corretas = 7 + 7 + 13 = 27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pt-BR" sz="1600" dirty="0">
                <a:solidFill>
                  <a:schemeClr val="tx1"/>
                </a:solidFill>
              </a:rPr>
              <a:t>Total de classificações = 7 + 0 + 2 + 0 + 7 + 0 + 1 + 1 + 13 = 31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pt-BR" sz="1600" dirty="0">
                <a:solidFill>
                  <a:schemeClr val="tx1"/>
                </a:solidFill>
              </a:rPr>
              <a:t>Acurácia = 27 / 31 ≈ 0.871</a:t>
            </a:r>
            <a:endParaRPr lang="pt-BR" sz="18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61806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724719-3B75-1B4E-AA17-CF65A65CD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Previsão arvore de decisão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FE9EE26-219B-24ED-FD69-006C8780DEB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pt-BR" dirty="0">
                <a:solidFill>
                  <a:schemeClr val="tx1"/>
                </a:solidFill>
              </a:rPr>
              <a:t>Ao adicionar um jogador novo com dados como:</a:t>
            </a:r>
          </a:p>
          <a:p>
            <a:r>
              <a:rPr lang="pt-BR" dirty="0">
                <a:solidFill>
                  <a:schemeClr val="tx1"/>
                </a:solidFill>
              </a:rPr>
              <a:t>'rating': 0.2,</a:t>
            </a:r>
          </a:p>
          <a:p>
            <a:r>
              <a:rPr lang="pt-BR" dirty="0">
                <a:solidFill>
                  <a:schemeClr val="tx1"/>
                </a:solidFill>
              </a:rPr>
              <a:t> '</a:t>
            </a:r>
            <a:r>
              <a:rPr lang="pt-BR" dirty="0" err="1">
                <a:solidFill>
                  <a:schemeClr val="tx1"/>
                </a:solidFill>
              </a:rPr>
              <a:t>headshot_percentage</a:t>
            </a:r>
            <a:r>
              <a:rPr lang="pt-BR" dirty="0">
                <a:solidFill>
                  <a:schemeClr val="tx1"/>
                </a:solidFill>
              </a:rPr>
              <a:t>': 0.7</a:t>
            </a:r>
          </a:p>
          <a:p>
            <a:r>
              <a:rPr lang="pt-BR" dirty="0">
                <a:solidFill>
                  <a:schemeClr val="tx1"/>
                </a:solidFill>
              </a:rPr>
              <a:t> '</a:t>
            </a:r>
            <a:r>
              <a:rPr lang="pt-BR" dirty="0" err="1">
                <a:solidFill>
                  <a:schemeClr val="tx1"/>
                </a:solidFill>
              </a:rPr>
              <a:t>clutch_success_percentage</a:t>
            </a:r>
            <a:r>
              <a:rPr lang="pt-BR" dirty="0">
                <a:solidFill>
                  <a:schemeClr val="tx1"/>
                </a:solidFill>
              </a:rPr>
              <a:t>': 0.2</a:t>
            </a:r>
          </a:p>
          <a:p>
            <a:r>
              <a:rPr lang="pt-BR" dirty="0">
                <a:solidFill>
                  <a:schemeClr val="tx1"/>
                </a:solidFill>
              </a:rPr>
              <a:t> '</a:t>
            </a:r>
            <a:r>
              <a:rPr lang="pt-BR" dirty="0" err="1">
                <a:solidFill>
                  <a:schemeClr val="tx1"/>
                </a:solidFill>
              </a:rPr>
              <a:t>alta_pontuação_combate</a:t>
            </a:r>
            <a:r>
              <a:rPr lang="pt-BR" dirty="0">
                <a:solidFill>
                  <a:schemeClr val="tx1"/>
                </a:solidFill>
              </a:rPr>
              <a:t>': 0.15</a:t>
            </a:r>
          </a:p>
          <a:p>
            <a:r>
              <a:rPr lang="pt-BR" dirty="0">
                <a:solidFill>
                  <a:schemeClr val="tx1"/>
                </a:solidFill>
              </a:rPr>
              <a:t> '</a:t>
            </a:r>
            <a:r>
              <a:rPr lang="pt-BR" dirty="0" err="1">
                <a:solidFill>
                  <a:schemeClr val="tx1"/>
                </a:solidFill>
              </a:rPr>
              <a:t>alta_pontuação_assistências</a:t>
            </a:r>
            <a:r>
              <a:rPr lang="pt-BR" dirty="0">
                <a:solidFill>
                  <a:schemeClr val="tx1"/>
                </a:solidFill>
              </a:rPr>
              <a:t>': 1.2</a:t>
            </a:r>
          </a:p>
          <a:p>
            <a:r>
              <a:rPr lang="pt-BR" dirty="0">
                <a:solidFill>
                  <a:schemeClr val="tx1"/>
                </a:solidFill>
              </a:rPr>
              <a:t> '</a:t>
            </a:r>
            <a:r>
              <a:rPr lang="pt-BR" dirty="0" err="1">
                <a:solidFill>
                  <a:schemeClr val="tx1"/>
                </a:solidFill>
              </a:rPr>
              <a:t>alta_pontuação_clutches</a:t>
            </a:r>
            <a:r>
              <a:rPr lang="pt-BR" dirty="0">
                <a:solidFill>
                  <a:schemeClr val="tx1"/>
                </a:solidFill>
              </a:rPr>
              <a:t>: 0.5</a:t>
            </a:r>
          </a:p>
          <a:p>
            <a:endParaRPr lang="pt-BR" dirty="0">
              <a:solidFill>
                <a:schemeClr val="tx1"/>
              </a:solidFill>
            </a:endParaRPr>
          </a:p>
          <a:p>
            <a:r>
              <a:rPr lang="pt-BR" dirty="0">
                <a:solidFill>
                  <a:schemeClr val="tx1"/>
                </a:solidFill>
              </a:rPr>
              <a:t>Obtemos os seguintes resultados:</a:t>
            </a:r>
          </a:p>
        </p:txBody>
      </p:sp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EB367438-380E-E303-2B30-EDEF29FDAC2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621866" y="1596950"/>
            <a:ext cx="6067948" cy="405103"/>
          </a:xfr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E903D246-ABC5-86AA-6775-C0C99A5AE08D}"/>
              </a:ext>
            </a:extLst>
          </p:cNvPr>
          <p:cNvSpPr txBox="1"/>
          <p:nvPr/>
        </p:nvSpPr>
        <p:spPr>
          <a:xfrm>
            <a:off x="5621866" y="2175309"/>
            <a:ext cx="59958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Podemos ver que a probabilidade do jogador se classificar como mediano é muito superior do que os outros grupos</a:t>
            </a:r>
          </a:p>
        </p:txBody>
      </p:sp>
    </p:spTree>
    <p:extLst>
      <p:ext uri="{BB962C8B-B14F-4D97-AF65-F5344CB8AC3E}">
        <p14:creationId xmlns:p14="http://schemas.microsoft.com/office/powerpoint/2010/main" val="29338452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3C7284A-27CA-EABD-323E-C608AEEC9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Árvore de regressão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A01187B-E595-43FE-C51B-8C4563C9EDD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pt-BR" dirty="0">
                <a:solidFill>
                  <a:schemeClr val="tx1"/>
                </a:solidFill>
              </a:rPr>
              <a:t>A árvore de regressão será utilizada para prever o rating de um jogador</a:t>
            </a:r>
          </a:p>
        </p:txBody>
      </p:sp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A4671C5D-7127-8C6A-67F2-FCF7577334F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808663" y="864951"/>
            <a:ext cx="4933950" cy="3256435"/>
          </a:xfrm>
        </p:spPr>
      </p:pic>
    </p:spTree>
    <p:extLst>
      <p:ext uri="{BB962C8B-B14F-4D97-AF65-F5344CB8AC3E}">
        <p14:creationId xmlns:p14="http://schemas.microsoft.com/office/powerpoint/2010/main" val="26529409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256D119-3E71-E6B0-DCBE-F96A77C522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1281023"/>
          </a:xfrm>
        </p:spPr>
        <p:txBody>
          <a:bodyPr/>
          <a:lstStyle/>
          <a:p>
            <a:r>
              <a:rPr lang="pt-BR" dirty="0"/>
              <a:t>Árvore de regressão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548B865-A8FF-6302-801F-4FBDE0516B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4212" y="2182483"/>
            <a:ext cx="8535988" cy="3811917"/>
          </a:xfrm>
        </p:spPr>
        <p:txBody>
          <a:bodyPr>
            <a:normAutofit fontScale="92500" lnSpcReduction="20000"/>
          </a:bodyPr>
          <a:lstStyle/>
          <a:p>
            <a:r>
              <a:rPr lang="pt-BR" sz="1800" dirty="0" err="1">
                <a:solidFill>
                  <a:schemeClr val="tx1"/>
                </a:solidFill>
              </a:rPr>
              <a:t>Importancia</a:t>
            </a:r>
            <a:r>
              <a:rPr lang="pt-BR" sz="1800" dirty="0">
                <a:solidFill>
                  <a:schemeClr val="tx1"/>
                </a:solidFill>
              </a:rPr>
              <a:t>:</a:t>
            </a:r>
          </a:p>
          <a:p>
            <a:r>
              <a:rPr lang="pt-BR" sz="1800" dirty="0">
                <a:solidFill>
                  <a:schemeClr val="tx1"/>
                </a:solidFill>
              </a:rPr>
              <a:t>A </a:t>
            </a:r>
            <a:r>
              <a:rPr lang="pt-BR" sz="1600" dirty="0">
                <a:solidFill>
                  <a:schemeClr val="tx1"/>
                </a:solidFill>
              </a:rPr>
              <a:t>pontuação em combate é a principal determinante.</a:t>
            </a:r>
          </a:p>
          <a:p>
            <a:r>
              <a:rPr lang="pt-BR" sz="1600" dirty="0">
                <a:solidFill>
                  <a:schemeClr val="tx1"/>
                </a:solidFill>
              </a:rPr>
              <a:t>O</a:t>
            </a:r>
            <a:r>
              <a:rPr lang="pt-BR" sz="1400" dirty="0">
                <a:solidFill>
                  <a:schemeClr val="tx1"/>
                </a:solidFill>
              </a:rPr>
              <a:t>utras variáveis como assistências e </a:t>
            </a:r>
            <a:r>
              <a:rPr lang="pt-BR" sz="1400" dirty="0" err="1">
                <a:solidFill>
                  <a:schemeClr val="tx1"/>
                </a:solidFill>
              </a:rPr>
              <a:t>clutch</a:t>
            </a:r>
            <a:r>
              <a:rPr lang="pt-BR" sz="1400" dirty="0">
                <a:solidFill>
                  <a:schemeClr val="tx1"/>
                </a:solidFill>
              </a:rPr>
              <a:t> têm impacto secundário.</a:t>
            </a:r>
          </a:p>
          <a:p>
            <a:r>
              <a:rPr lang="pt-BR" sz="1400" dirty="0">
                <a:solidFill>
                  <a:schemeClr val="tx1"/>
                </a:solidFill>
              </a:rPr>
              <a:t>O </a:t>
            </a:r>
            <a:r>
              <a:rPr lang="pt-BR" sz="1200" dirty="0">
                <a:solidFill>
                  <a:schemeClr val="tx1"/>
                </a:solidFill>
              </a:rPr>
              <a:t>percentual de </a:t>
            </a:r>
            <a:r>
              <a:rPr lang="pt-BR" sz="1200" dirty="0" err="1">
                <a:solidFill>
                  <a:schemeClr val="tx1"/>
                </a:solidFill>
              </a:rPr>
              <a:t>headshots</a:t>
            </a:r>
            <a:r>
              <a:rPr lang="pt-BR" sz="1200" dirty="0">
                <a:solidFill>
                  <a:schemeClr val="tx1"/>
                </a:solidFill>
              </a:rPr>
              <a:t> não influencia diretamente o resultado predito pelo modelo.</a:t>
            </a:r>
          </a:p>
          <a:p>
            <a:endParaRPr lang="pt-BR" sz="1200" dirty="0">
              <a:solidFill>
                <a:schemeClr val="tx1"/>
              </a:solidFill>
            </a:endParaRPr>
          </a:p>
          <a:p>
            <a:endParaRPr lang="pt-BR" sz="1200" dirty="0">
              <a:solidFill>
                <a:schemeClr val="tx1"/>
              </a:solidFill>
            </a:endParaRPr>
          </a:p>
          <a:p>
            <a:endParaRPr lang="pt-BR" sz="1400" dirty="0">
              <a:solidFill>
                <a:schemeClr val="tx1"/>
              </a:solidFill>
            </a:endParaRPr>
          </a:p>
          <a:p>
            <a:endParaRPr lang="pt-BR" sz="1600" dirty="0">
              <a:solidFill>
                <a:schemeClr val="tx1"/>
              </a:solidFill>
            </a:endParaRPr>
          </a:p>
          <a:p>
            <a:r>
              <a:rPr lang="pt-BR" sz="1800" dirty="0">
                <a:solidFill>
                  <a:schemeClr val="tx1"/>
                </a:solidFill>
              </a:rPr>
              <a:t>MSE baixo: </a:t>
            </a:r>
          </a:p>
          <a:p>
            <a:r>
              <a:rPr lang="pt-BR" sz="1800" dirty="0">
                <a:solidFill>
                  <a:schemeClr val="tx1"/>
                </a:solidFill>
              </a:rPr>
              <a:t>R² 0.6, ou seja, a variável dependente é explicada em 60% pelas variáveis independentes</a:t>
            </a:r>
          </a:p>
          <a:p>
            <a:r>
              <a:rPr lang="pt-BR" sz="1800" dirty="0">
                <a:solidFill>
                  <a:schemeClr val="tx1"/>
                </a:solidFill>
              </a:rPr>
              <a:t>Acurácia de 72%, acurácia boa</a:t>
            </a:r>
          </a:p>
          <a:p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7C094EC-918D-F4A2-9929-12A8BC60AB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212" y="3429000"/>
            <a:ext cx="3124636" cy="1004977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FB1DB454-168E-187E-2666-D920B11565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4307" y="4511615"/>
            <a:ext cx="2857899" cy="228522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D647509A-2633-33E9-E585-4E5D1E9D57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6284" y="5446045"/>
            <a:ext cx="1571844" cy="123842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120EFC57-4F44-FD4E-D1DC-EA4977FDBA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58343" y="4822166"/>
            <a:ext cx="3335891" cy="24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7851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553573-F7F9-3237-14C7-AD6351CC1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1263770"/>
          </a:xfrm>
        </p:spPr>
        <p:txBody>
          <a:bodyPr/>
          <a:lstStyle/>
          <a:p>
            <a:r>
              <a:rPr lang="pt-BR" dirty="0"/>
              <a:t>Previsões da árvore de regressão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36EDF5F-FFFF-2DEB-7CF5-85F961691A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4212" y="2260121"/>
            <a:ext cx="8535988" cy="3734279"/>
          </a:xfrm>
        </p:spPr>
        <p:txBody>
          <a:bodyPr>
            <a:normAutofit fontScale="92500" lnSpcReduction="20000"/>
          </a:bodyPr>
          <a:lstStyle/>
          <a:p>
            <a:r>
              <a:rPr lang="pt-BR" dirty="0">
                <a:solidFill>
                  <a:schemeClr val="tx1"/>
                </a:solidFill>
              </a:rPr>
              <a:t>Ao passar dados fictícios para prever o rating de um novo jogador ele retorna o rating previsto</a:t>
            </a:r>
          </a:p>
          <a:p>
            <a:r>
              <a:rPr lang="pt-BR" dirty="0">
                <a:solidFill>
                  <a:schemeClr val="tx1"/>
                </a:solidFill>
              </a:rPr>
              <a:t>Dados: novo jogador</a:t>
            </a:r>
          </a:p>
          <a:p>
            <a:r>
              <a:rPr lang="pt-BR" dirty="0" err="1">
                <a:solidFill>
                  <a:schemeClr val="tx1"/>
                </a:solidFill>
              </a:rPr>
              <a:t>headshot_percentage</a:t>
            </a:r>
            <a:r>
              <a:rPr lang="pt-BR" dirty="0">
                <a:solidFill>
                  <a:schemeClr val="tx1"/>
                </a:solidFill>
              </a:rPr>
              <a:t>: </a:t>
            </a:r>
          </a:p>
          <a:p>
            <a:r>
              <a:rPr lang="pt-BR" dirty="0" err="1">
                <a:solidFill>
                  <a:schemeClr val="tx1"/>
                </a:solidFill>
              </a:rPr>
              <a:t>clutch_success_percentage</a:t>
            </a:r>
            <a:r>
              <a:rPr lang="pt-BR" dirty="0">
                <a:solidFill>
                  <a:schemeClr val="tx1"/>
                </a:solidFill>
              </a:rPr>
              <a:t>: 0.45</a:t>
            </a:r>
          </a:p>
          <a:p>
            <a:r>
              <a:rPr lang="pt-BR" dirty="0" err="1">
                <a:solidFill>
                  <a:schemeClr val="tx1"/>
                </a:solidFill>
              </a:rPr>
              <a:t>alta_pontuação_combate</a:t>
            </a:r>
            <a:r>
              <a:rPr lang="pt-BR" dirty="0">
                <a:solidFill>
                  <a:schemeClr val="tx1"/>
                </a:solidFill>
              </a:rPr>
              <a:t>: 0.67</a:t>
            </a:r>
          </a:p>
          <a:p>
            <a:r>
              <a:rPr lang="pt-BR" dirty="0" err="1">
                <a:solidFill>
                  <a:schemeClr val="tx1"/>
                </a:solidFill>
              </a:rPr>
              <a:t>alta_pontuação_assistências</a:t>
            </a:r>
            <a:r>
              <a:rPr lang="pt-BR" dirty="0">
                <a:solidFill>
                  <a:schemeClr val="tx1"/>
                </a:solidFill>
              </a:rPr>
              <a:t>: 0.52</a:t>
            </a:r>
          </a:p>
          <a:p>
            <a:r>
              <a:rPr lang="pt-BR" dirty="0" err="1">
                <a:solidFill>
                  <a:schemeClr val="tx1"/>
                </a:solidFill>
              </a:rPr>
              <a:t>alta_pontuação_clutches</a:t>
            </a:r>
            <a:r>
              <a:rPr lang="pt-BR" dirty="0">
                <a:solidFill>
                  <a:schemeClr val="tx1"/>
                </a:solidFill>
              </a:rPr>
              <a:t>: 0.35</a:t>
            </a:r>
          </a:p>
          <a:p>
            <a:endParaRPr lang="pt-BR" dirty="0">
              <a:solidFill>
                <a:schemeClr val="tx1"/>
              </a:solidFill>
            </a:endParaRPr>
          </a:p>
          <a:p>
            <a:r>
              <a:rPr lang="pt-BR" dirty="0">
                <a:solidFill>
                  <a:schemeClr val="tx1"/>
                </a:solidFill>
              </a:rPr>
              <a:t> Resultado:</a:t>
            </a: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9FF5020-9C64-F4CE-443D-479DE338B5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475" y="5580730"/>
            <a:ext cx="3172268" cy="285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3250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930A079-3E73-B787-ABB8-CA0FF223F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911994"/>
          </a:xfrm>
        </p:spPr>
        <p:txBody>
          <a:bodyPr/>
          <a:lstStyle/>
          <a:p>
            <a:r>
              <a:rPr lang="pt-BR" dirty="0"/>
              <a:t>Comparação dos modelos</a:t>
            </a:r>
          </a:p>
        </p:txBody>
      </p:sp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90A74C9E-99F5-848C-7E4A-3F121730CE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4213" y="2104886"/>
            <a:ext cx="5943600" cy="2470427"/>
          </a:xfrm>
        </p:spPr>
      </p:pic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EE2E6DB5-328E-FE73-F86C-C897FA465ED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77500" lnSpcReduction="20000"/>
          </a:bodyPr>
          <a:lstStyle/>
          <a:p>
            <a:pPr>
              <a:buNone/>
            </a:pPr>
            <a:r>
              <a:rPr lang="pt-BR" dirty="0">
                <a:solidFill>
                  <a:schemeClr val="tx1"/>
                </a:solidFill>
              </a:rPr>
              <a:t>No âmbito da regressão, o modelo Linear demonstra uma performance superior com um R</a:t>
            </a:r>
            <a:r>
              <a:rPr lang="pt-BR" dirty="0">
                <a:solidFill>
                  <a:schemeClr val="tx1"/>
                </a:solidFill>
                <a:effectLst/>
              </a:rPr>
              <a:t>2</a:t>
            </a:r>
            <a:r>
              <a:rPr lang="pt-BR" dirty="0">
                <a:solidFill>
                  <a:schemeClr val="tx1"/>
                </a:solidFill>
              </a:rPr>
              <a:t> de 0.85, indicando uma maior capacidade de explicar a variância dos dados em comparação com o modelo de Árvore, que obteve um R</a:t>
            </a:r>
            <a:r>
              <a:rPr lang="pt-BR" dirty="0">
                <a:solidFill>
                  <a:schemeClr val="tx1"/>
                </a:solidFill>
                <a:effectLst/>
              </a:rPr>
              <a:t>2</a:t>
            </a:r>
            <a:r>
              <a:rPr lang="pt-BR" dirty="0">
                <a:solidFill>
                  <a:schemeClr val="tx1"/>
                </a:solidFill>
              </a:rPr>
              <a:t> de 0.73.</a:t>
            </a:r>
          </a:p>
          <a:p>
            <a:r>
              <a:rPr lang="pt-BR" dirty="0">
                <a:solidFill>
                  <a:schemeClr val="tx1"/>
                </a:solidFill>
              </a:rPr>
              <a:t>Para os modelos de classificação, a Regressão Logística se destaca com uma acurácia de 0.96, superando o KNN (0.85) e a Árvore de Decisão (0.84) na previsão das classes.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054895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BE6364E2-7C3E-43B4-CAA3-073074BE3CB1}"/>
              </a:ext>
            </a:extLst>
          </p:cNvPr>
          <p:cNvSpPr txBox="1"/>
          <p:nvPr/>
        </p:nvSpPr>
        <p:spPr>
          <a:xfrm>
            <a:off x="1446362" y="2458528"/>
            <a:ext cx="929927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800" dirty="0"/>
              <a:t>Obrigado</a:t>
            </a:r>
          </a:p>
        </p:txBody>
      </p:sp>
    </p:spTree>
    <p:extLst>
      <p:ext uri="{BB962C8B-B14F-4D97-AF65-F5344CB8AC3E}">
        <p14:creationId xmlns:p14="http://schemas.microsoft.com/office/powerpoint/2010/main" val="25262324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E2937E-4A79-5761-653A-D7378B3B5D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485244"/>
            <a:ext cx="8534400" cy="1507067"/>
          </a:xfrm>
        </p:spPr>
        <p:txBody>
          <a:bodyPr>
            <a:normAutofit/>
          </a:bodyPr>
          <a:lstStyle/>
          <a:p>
            <a:r>
              <a:rPr lang="pt-BR" dirty="0"/>
              <a:t>Tratamento da base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1185FD8-BAEB-71C3-5275-34AE406EAC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2" y="2087592"/>
            <a:ext cx="4638559" cy="3596186"/>
          </a:xfrm>
        </p:spPr>
        <p:txBody>
          <a:bodyPr>
            <a:normAutofit/>
          </a:bodyPr>
          <a:lstStyle/>
          <a:p>
            <a:r>
              <a:rPr lang="pt-BR" sz="1800" dirty="0">
                <a:solidFill>
                  <a:schemeClr val="tx1"/>
                </a:solidFill>
              </a:rPr>
              <a:t>A base possuía 47 jogadores substitutos, que não chegaram a jogar, por esse motivo, optei por remover os jogadores da base, uma vez que não iriam agregar para as análises realizadas.</a:t>
            </a:r>
          </a:p>
          <a:p>
            <a:r>
              <a:rPr lang="pt-BR" sz="1800" dirty="0">
                <a:solidFill>
                  <a:schemeClr val="tx1"/>
                </a:solidFill>
              </a:rPr>
              <a:t>Além disso, troquei as variáveis </a:t>
            </a:r>
            <a:r>
              <a:rPr lang="pt-BR" sz="1800" dirty="0" err="1">
                <a:solidFill>
                  <a:schemeClr val="tx1"/>
                </a:solidFill>
              </a:rPr>
              <a:t>String</a:t>
            </a:r>
            <a:r>
              <a:rPr lang="pt-BR" sz="1800" dirty="0">
                <a:solidFill>
                  <a:schemeClr val="tx1"/>
                </a:solidFill>
              </a:rPr>
              <a:t> de porcentagem para variáveis </a:t>
            </a:r>
            <a:r>
              <a:rPr lang="pt-BR" sz="1800" dirty="0" err="1">
                <a:solidFill>
                  <a:schemeClr val="tx1"/>
                </a:solidFill>
              </a:rPr>
              <a:t>float</a:t>
            </a:r>
            <a:r>
              <a:rPr lang="pt-BR" sz="1800" dirty="0">
                <a:solidFill>
                  <a:schemeClr val="tx1"/>
                </a:solidFill>
              </a:rPr>
              <a:t> em decimal.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EBA91C85-C12A-62B1-7591-6FE04AA757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1168" y="1992310"/>
            <a:ext cx="3719221" cy="3691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9954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C6F66E3-2C8F-106E-9599-AFA01821F2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725" y="502428"/>
            <a:ext cx="8420877" cy="73443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/>
              <a:t>Outliers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E0CCFB50-F799-6A38-5C68-E86B94D77E6B}"/>
              </a:ext>
            </a:extLst>
          </p:cNvPr>
          <p:cNvSpPr txBox="1"/>
          <p:nvPr/>
        </p:nvSpPr>
        <p:spPr>
          <a:xfrm>
            <a:off x="645725" y="1676400"/>
            <a:ext cx="9316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7F3AF310-AEA6-434D-CE8B-05871CCC5565}"/>
              </a:ext>
            </a:extLst>
          </p:cNvPr>
          <p:cNvSpPr txBox="1">
            <a:spLocks/>
          </p:cNvSpPr>
          <p:nvPr/>
        </p:nvSpPr>
        <p:spPr>
          <a:xfrm>
            <a:off x="645718" y="1510695"/>
            <a:ext cx="4587841" cy="4139608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pt-BR" sz="1800" dirty="0">
                <a:solidFill>
                  <a:schemeClr val="tx1"/>
                </a:solidFill>
              </a:rPr>
              <a:t>Os resultados dos </a:t>
            </a:r>
            <a:r>
              <a:rPr lang="pt-BR" sz="1800" dirty="0" err="1">
                <a:solidFill>
                  <a:schemeClr val="tx1"/>
                </a:solidFill>
              </a:rPr>
              <a:t>boxplot</a:t>
            </a:r>
            <a:r>
              <a:rPr lang="pt-BR" sz="1800" dirty="0">
                <a:solidFill>
                  <a:schemeClr val="tx1"/>
                </a:solidFill>
              </a:rPr>
              <a:t> nos mostra que a base não possui um grande número de </a:t>
            </a:r>
            <a:r>
              <a:rPr lang="pt-BR" sz="1800" dirty="0" err="1">
                <a:solidFill>
                  <a:schemeClr val="tx1"/>
                </a:solidFill>
              </a:rPr>
              <a:t>outiliers</a:t>
            </a:r>
            <a:r>
              <a:rPr lang="pt-BR" sz="1800" dirty="0">
                <a:solidFill>
                  <a:schemeClr val="tx1"/>
                </a:solidFill>
              </a:rPr>
              <a:t>.</a:t>
            </a:r>
          </a:p>
          <a:p>
            <a:r>
              <a:rPr lang="pt-BR" sz="1800" dirty="0">
                <a:solidFill>
                  <a:schemeClr val="tx1"/>
                </a:solidFill>
              </a:rPr>
              <a:t>Por outro lado, esses </a:t>
            </a:r>
            <a:r>
              <a:rPr lang="pt-BR" sz="1800" dirty="0" err="1">
                <a:solidFill>
                  <a:schemeClr val="tx1"/>
                </a:solidFill>
              </a:rPr>
              <a:t>outiliers</a:t>
            </a:r>
            <a:r>
              <a:rPr lang="pt-BR" sz="1800" dirty="0">
                <a:solidFill>
                  <a:schemeClr val="tx1"/>
                </a:solidFill>
              </a:rPr>
              <a:t> devem ser analisados para não interferirem nas futuras análises</a:t>
            </a:r>
          </a:p>
          <a:p>
            <a:endParaRPr lang="pt-BR" sz="1800" dirty="0">
              <a:solidFill>
                <a:schemeClr val="tx1"/>
              </a:solidFill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5836796E-47D7-08F8-F0FB-642156DC8D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5030" y="1714538"/>
            <a:ext cx="5182267" cy="3423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4164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0207BAD-5E53-67AB-27FC-A45EB20D3D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427008"/>
          </a:xfrm>
        </p:spPr>
        <p:txBody>
          <a:bodyPr>
            <a:normAutofit fontScale="90000"/>
          </a:bodyPr>
          <a:lstStyle/>
          <a:p>
            <a:r>
              <a:rPr lang="pt-BR" dirty="0"/>
              <a:t>Outliers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DF7FD5C-75F7-CC91-4ABE-D27E8DFAAA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11E6671B-8C4C-A6AC-8A3A-37ADC63C7D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85012" y="1259457"/>
            <a:ext cx="3657600" cy="3041609"/>
          </a:xfrm>
        </p:spPr>
        <p:txBody>
          <a:bodyPr/>
          <a:lstStyle/>
          <a:p>
            <a:r>
              <a:rPr lang="pt-BR" dirty="0">
                <a:solidFill>
                  <a:schemeClr val="tx1"/>
                </a:solidFill>
              </a:rPr>
              <a:t>Após analisar os dados e utilizado a técnica de </a:t>
            </a:r>
            <a:r>
              <a:rPr lang="pt-BR" dirty="0" err="1">
                <a:solidFill>
                  <a:schemeClr val="tx1"/>
                </a:solidFill>
              </a:rPr>
              <a:t>isolation</a:t>
            </a:r>
            <a:r>
              <a:rPr lang="pt-BR" dirty="0">
                <a:solidFill>
                  <a:schemeClr val="tx1"/>
                </a:solidFill>
              </a:rPr>
              <a:t> </a:t>
            </a:r>
            <a:r>
              <a:rPr lang="pt-BR" dirty="0" err="1">
                <a:solidFill>
                  <a:schemeClr val="tx1"/>
                </a:solidFill>
              </a:rPr>
              <a:t>forest</a:t>
            </a:r>
            <a:r>
              <a:rPr lang="pt-BR" dirty="0">
                <a:solidFill>
                  <a:schemeClr val="tx1"/>
                </a:solidFill>
              </a:rPr>
              <a:t> para identificação dos outliers, a melhor opção foi realizar uma transformação logarítmica para aproximação dos outliers de forma que não interfira no desempenho individual dos jogadores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FA490F0-BE31-B759-C557-3F219707ED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1365" y="523245"/>
            <a:ext cx="4240108" cy="2816855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5512190D-016A-3A8F-C813-3043FE18F3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1365" y="3345211"/>
            <a:ext cx="4240108" cy="2816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9926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9EE335-B989-FE6B-D83A-C80DD2141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200" dirty="0"/>
              <a:t>Resultado antes X depois tratamento de outliers</a:t>
            </a:r>
          </a:p>
        </p:txBody>
      </p:sp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708C8818-456B-C00E-2CC1-D8E48F4376E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84212" y="629728"/>
            <a:ext cx="5353920" cy="3044848"/>
          </a:xfrm>
        </p:spPr>
      </p:pic>
      <p:pic>
        <p:nvPicPr>
          <p:cNvPr id="8" name="Espaço Reservado para Conteúdo 7">
            <a:extLst>
              <a:ext uri="{FF2B5EF4-FFF2-40B4-BE49-F238E27FC236}">
                <a16:creationId xmlns:a16="http://schemas.microsoft.com/office/drawing/2014/main" id="{E0D23FEE-F7B9-1527-CA59-EB0ADEB8790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096000" y="629728"/>
            <a:ext cx="5353921" cy="3044848"/>
          </a:xfrm>
        </p:spPr>
      </p:pic>
    </p:spTree>
    <p:extLst>
      <p:ext uri="{BB962C8B-B14F-4D97-AF65-F5344CB8AC3E}">
        <p14:creationId xmlns:p14="http://schemas.microsoft.com/office/powerpoint/2010/main" val="38038941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CD9C09-B241-3437-D9A1-9A0C9D2770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685800"/>
            <a:ext cx="8534400" cy="1507067"/>
          </a:xfrm>
        </p:spPr>
        <p:txBody>
          <a:bodyPr/>
          <a:lstStyle/>
          <a:p>
            <a:r>
              <a:rPr lang="pt-BR" dirty="0"/>
              <a:t>PCA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A8631CE-A97A-5C03-A244-C0C1ECA796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2" y="2310419"/>
            <a:ext cx="3887788" cy="2856804"/>
          </a:xfrm>
        </p:spPr>
        <p:txBody>
          <a:bodyPr>
            <a:normAutofit fontScale="85000" lnSpcReduction="20000"/>
          </a:bodyPr>
          <a:lstStyle/>
          <a:p>
            <a:r>
              <a:rPr lang="pt-BR" dirty="0">
                <a:solidFill>
                  <a:schemeClr val="tx1"/>
                </a:solidFill>
              </a:rPr>
              <a:t>Para começar o PCA, é necessário verificar a correlação dos dados.</a:t>
            </a:r>
          </a:p>
          <a:p>
            <a:r>
              <a:rPr lang="pt-BR" dirty="0">
                <a:solidFill>
                  <a:schemeClr val="tx1"/>
                </a:solidFill>
              </a:rPr>
              <a:t>Temos como resultado a seguinte matriz de correlação</a:t>
            </a:r>
          </a:p>
          <a:p>
            <a:r>
              <a:rPr lang="pt-BR" dirty="0">
                <a:solidFill>
                  <a:schemeClr val="tx1"/>
                </a:solidFill>
              </a:rPr>
              <a:t>Além disso, um valor de Teste de Bartlett alto e um p-</a:t>
            </a:r>
            <a:r>
              <a:rPr lang="pt-BR" dirty="0" err="1">
                <a:solidFill>
                  <a:schemeClr val="tx1"/>
                </a:solidFill>
              </a:rPr>
              <a:t>value</a:t>
            </a:r>
            <a:r>
              <a:rPr lang="pt-BR" dirty="0">
                <a:solidFill>
                  <a:schemeClr val="tx1"/>
                </a:solidFill>
              </a:rPr>
              <a:t> muito baixo indicam fortemente que as variâncias dos componentes principais são significativamente diferentes.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38F3C32-106F-7D6A-DF43-3C464C3D14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1412" y="685800"/>
            <a:ext cx="7049078" cy="3705060"/>
          </a:xfrm>
          <a:prstGeom prst="rect">
            <a:avLst/>
          </a:prstGeom>
        </p:spPr>
      </p:pic>
      <p:sp>
        <p:nvSpPr>
          <p:cNvPr id="6" name="AutoShape 2" descr="Imagem selecionada apresentada em um lightbox.">
            <a:extLst>
              <a:ext uri="{FF2B5EF4-FFF2-40B4-BE49-F238E27FC236}">
                <a16:creationId xmlns:a16="http://schemas.microsoft.com/office/drawing/2014/main" id="{737A6005-DB26-F28D-1C33-082E6E0BB6A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5DC00057-7F3A-DF43-328F-C387D7B1CF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0310" y="5018105"/>
            <a:ext cx="6982799" cy="600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406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2848B2-5DC8-A16D-D9FA-17A5FE6860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4212" y="685800"/>
            <a:ext cx="8001000" cy="1203386"/>
          </a:xfrm>
        </p:spPr>
        <p:txBody>
          <a:bodyPr/>
          <a:lstStyle/>
          <a:p>
            <a:r>
              <a:rPr lang="pt-BR" dirty="0"/>
              <a:t>PCA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9648508-BA0C-154B-3943-4B32D1927D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4211" y="2234243"/>
            <a:ext cx="6792273" cy="3556958"/>
          </a:xfrm>
        </p:spPr>
        <p:txBody>
          <a:bodyPr/>
          <a:lstStyle/>
          <a:p>
            <a:r>
              <a:rPr lang="pt-BR" dirty="0">
                <a:solidFill>
                  <a:schemeClr val="tx1"/>
                </a:solidFill>
              </a:rPr>
              <a:t>Identificamos os autovalores e utilizando o critério de Kaiser, mantemos apenas componentes de autovalor maior que 1, pois eles explicam mais variância do que uma variável original	</a:t>
            </a:r>
          </a:p>
          <a:p>
            <a:r>
              <a:rPr lang="pt-BR" dirty="0">
                <a:solidFill>
                  <a:schemeClr val="tx1"/>
                </a:solidFill>
              </a:rPr>
              <a:t>Dado estes resultados, seguiremos o PCA com 3 fatores.</a:t>
            </a: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9D17FC7-32DF-9202-4007-0A4602C5EF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212" y="5069713"/>
            <a:ext cx="6792273" cy="743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861912"/>
      </p:ext>
    </p:extLst>
  </p:cSld>
  <p:clrMapOvr>
    <a:masterClrMapping/>
  </p:clrMapOvr>
</p:sld>
</file>

<file path=ppt/theme/theme1.xml><?xml version="1.0" encoding="utf-8"?>
<a:theme xmlns:a="http://schemas.openxmlformats.org/drawingml/2006/main" name="Fatia">
  <a:themeElements>
    <a:clrScheme name="Escala de Cinza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Fatia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Fatia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474</TotalTime>
  <Words>1856</Words>
  <Application>Microsoft Office PowerPoint</Application>
  <PresentationFormat>Widescreen</PresentationFormat>
  <Paragraphs>166</Paragraphs>
  <Slides>37</Slides>
  <Notes>0</Notes>
  <HiddenSlides>0</HiddenSlides>
  <MMClips>3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37</vt:i4>
      </vt:variant>
    </vt:vector>
  </HeadingPairs>
  <TitlesOfParts>
    <vt:vector size="41" baseType="lpstr">
      <vt:lpstr>Arial</vt:lpstr>
      <vt:lpstr>Century Gothic</vt:lpstr>
      <vt:lpstr>Wingdings 3</vt:lpstr>
      <vt:lpstr>Fatia</vt:lpstr>
      <vt:lpstr>AC2 – Preparação e extração de dados </vt:lpstr>
      <vt:lpstr>Base e colunas</vt:lpstr>
      <vt:lpstr>Base e colunas</vt:lpstr>
      <vt:lpstr>Tratamento da base</vt:lpstr>
      <vt:lpstr>Outliers</vt:lpstr>
      <vt:lpstr>Outliers</vt:lpstr>
      <vt:lpstr>Resultado antes X depois tratamento de outliers</vt:lpstr>
      <vt:lpstr>PCA</vt:lpstr>
      <vt:lpstr>PCA</vt:lpstr>
      <vt:lpstr>PCA</vt:lpstr>
      <vt:lpstr>PCA</vt:lpstr>
      <vt:lpstr>PCA</vt:lpstr>
      <vt:lpstr>PCA</vt:lpstr>
      <vt:lpstr>PCA</vt:lpstr>
      <vt:lpstr>PCA</vt:lpstr>
      <vt:lpstr>PCA</vt:lpstr>
      <vt:lpstr>PCA</vt:lpstr>
      <vt:lpstr>Criação de colunas</vt:lpstr>
      <vt:lpstr>Resultado pós PCA</vt:lpstr>
      <vt:lpstr>Regressão Linear</vt:lpstr>
      <vt:lpstr>Regressão linear</vt:lpstr>
      <vt:lpstr>Regressão Linear</vt:lpstr>
      <vt:lpstr>Regressão logística</vt:lpstr>
      <vt:lpstr>Regressão logística</vt:lpstr>
      <vt:lpstr>Previsões regressão logística</vt:lpstr>
      <vt:lpstr>KNN</vt:lpstr>
      <vt:lpstr>KNN</vt:lpstr>
      <vt:lpstr>Arvore de decisão</vt:lpstr>
      <vt:lpstr>Arvore de decisão</vt:lpstr>
      <vt:lpstr>Arvore de decisão</vt:lpstr>
      <vt:lpstr>Calculo da acurácia</vt:lpstr>
      <vt:lpstr>Previsão arvore de decisão</vt:lpstr>
      <vt:lpstr>Árvore de regressão</vt:lpstr>
      <vt:lpstr>Árvore de regressão</vt:lpstr>
      <vt:lpstr>Previsões da árvore de regressão</vt:lpstr>
      <vt:lpstr>Comparação dos modelos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Matheus Okamura</dc:creator>
  <cp:lastModifiedBy>Matheus Okamura</cp:lastModifiedBy>
  <cp:revision>8</cp:revision>
  <dcterms:created xsi:type="dcterms:W3CDTF">2025-05-15T06:17:40Z</dcterms:created>
  <dcterms:modified xsi:type="dcterms:W3CDTF">2025-05-20T11:16:18Z</dcterms:modified>
</cp:coreProperties>
</file>